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15.xml" ContentType="application/vnd.ms-office.chartcolorstyle+xml"/>
  <Override PartName="/ppt/charts/colors16.xml" ContentType="application/vnd.ms-office.chartcolorstyle+xml"/>
  <Override PartName="/ppt/charts/colors17.xml" ContentType="application/vnd.ms-office.chartcolorstyle+xml"/>
  <Override PartName="/ppt/charts/colors18.xml" ContentType="application/vnd.ms-office.chartcolorstyle+xml"/>
  <Override PartName="/ppt/charts/colors19.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15.xml" ContentType="application/vnd.ms-office.chartstyle+xml"/>
  <Override PartName="/ppt/charts/style16.xml" ContentType="application/vnd.ms-office.chartstyle+xml"/>
  <Override PartName="/ppt/charts/style17.xml" ContentType="application/vnd.ms-office.chartstyle+xml"/>
  <Override PartName="/ppt/charts/style18.xml" ContentType="application/vnd.ms-office.chartstyle+xml"/>
  <Override PartName="/ppt/charts/style19.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257" r:id="rId3"/>
    <p:sldId id="258" r:id="rId5"/>
    <p:sldId id="259" r:id="rId6"/>
    <p:sldId id="297"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33" autoAdjust="0"/>
    <p:restoredTop sz="94660"/>
  </p:normalViewPr>
  <p:slideViewPr>
    <p:cSldViewPr snapToGrid="0">
      <p:cViewPr>
        <p:scale>
          <a:sx n="70" d="100"/>
          <a:sy n="70" d="100"/>
        </p:scale>
        <p:origin x="606" y="96"/>
      </p:cViewPr>
      <p:guideLst>
        <p:guide orient="horz" pos="2160"/>
        <p:guide pos="38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10.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Workbook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Workbook11.xlsx"/></Relationships>
</file>

<file path=ppt/charts/_rels/chart12.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Workbook12.xlsx"/></Relationships>
</file>

<file path=ppt/charts/_rels/chart13.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Workbook13.xlsx"/></Relationships>
</file>

<file path=ppt/charts/_rels/chart14.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Workbook14.xlsx"/></Relationships>
</file>

<file path=ppt/charts/_rels/chart15.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Workbook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Workbook16.xlsx"/></Relationships>
</file>

<file path=ppt/charts/_rels/chart17.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package" Target="../embeddings/Workbook17.xlsx"/></Relationships>
</file>

<file path=ppt/charts/_rels/chart18.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package" Target="../embeddings/Workbook18.xlsx"/></Relationships>
</file>

<file path=ppt/charts/_rels/chart19.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package" Target="../embeddings/Workbook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20.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package" Target="../embeddings/Workbook20.xlsx"/></Relationships>
</file>

<file path=ppt/charts/_rels/chart21.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package" Target="../embeddings/Workbook21.xlsx"/></Relationships>
</file>

<file path=ppt/charts/_rels/chart22.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package" Target="../embeddings/Workbook22.xlsx"/></Relationships>
</file>

<file path=ppt/charts/_rels/chart23.xml.rels><?xml version="1.0" encoding="UTF-8" standalone="yes"?>
<Relationships xmlns="http://schemas.openxmlformats.org/package/2006/relationships"><Relationship Id="rId3" Type="http://schemas.microsoft.com/office/2011/relationships/chartColorStyle" Target="colors19.xml"/><Relationship Id="rId2" Type="http://schemas.microsoft.com/office/2011/relationships/chartStyle" Target="style19.xml"/><Relationship Id="rId1" Type="http://schemas.openxmlformats.org/officeDocument/2006/relationships/package" Target="../embeddings/Workbook23.xlsx"/></Relationships>
</file>

<file path=ppt/charts/_rels/chart3.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7.xlsx"/></Relationships>
</file>

<file path=ppt/charts/_rels/chart8.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8.xlsx"/></Relationships>
</file>

<file path=ppt/charts/_rels/chart9.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Workbook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defRPr lang="zh-CN" sz="1860" b="0" i="0" u="none" strike="noStrike" kern="1200" spc="0" baseline="0">
                <a:solidFill>
                  <a:prstClr val="white"/>
                </a:solidFill>
                <a:latin typeface="黑体" panose="02010609060101010101" pitchFamily="49" charset="-122"/>
                <a:ea typeface="黑体" panose="02010609060101010101" pitchFamily="49" charset="-122"/>
                <a:cs typeface="+mn-cs"/>
              </a:defRPr>
            </a:pPr>
            <a:r>
              <a:rPr lang="en-US" altLang="zh-CN" dirty="0" smtClean="0">
                <a:solidFill>
                  <a:schemeClr val="bg1"/>
                </a:solidFill>
                <a:latin typeface="黑体" panose="02010609060101010101" pitchFamily="49" charset="-122"/>
                <a:ea typeface="黑体" panose="02010609060101010101" pitchFamily="49" charset="-122"/>
              </a:rPr>
              <a:t>2018</a:t>
            </a:r>
            <a:r>
              <a:rPr lang="zh-CN" altLang="en-US" dirty="0" smtClean="0">
                <a:solidFill>
                  <a:schemeClr val="bg1"/>
                </a:solidFill>
                <a:latin typeface="黑体" panose="02010609060101010101" pitchFamily="49" charset="-122"/>
                <a:ea typeface="黑体" panose="02010609060101010101" pitchFamily="49" charset="-122"/>
              </a:rPr>
              <a:t>年</a:t>
            </a:r>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月</a:t>
            </a:r>
            <a:r>
              <a:rPr lang="zh-CN" altLang="en-US" dirty="0">
                <a:solidFill>
                  <a:schemeClr val="bg1"/>
                </a:solidFill>
                <a:latin typeface="黑体" panose="02010609060101010101" pitchFamily="49" charset="-122"/>
                <a:ea typeface="黑体" panose="02010609060101010101" pitchFamily="49" charset="-122"/>
              </a:rPr>
              <a:t>国内来深圳游客数量及走势</a:t>
            </a:r>
            <a:r>
              <a:rPr lang="zh-CN" altLang="en-US" dirty="0" smtClean="0">
                <a:solidFill>
                  <a:schemeClr val="bg1"/>
                </a:solidFill>
                <a:latin typeface="黑体" panose="02010609060101010101" pitchFamily="49" charset="-122"/>
                <a:ea typeface="黑体" panose="02010609060101010101" pitchFamily="49" charset="-122"/>
              </a:rPr>
              <a:t>图</a:t>
            </a:r>
            <a:r>
              <a:rPr lang="zh-CN" altLang="zh-CN" sz="1800" b="0" i="0" baseline="0" dirty="0" smtClean="0">
                <a:effectLst/>
              </a:rPr>
              <a:t>（每日）</a:t>
            </a:r>
            <a:endParaRPr lang="zh-CN" altLang="zh-CN" dirty="0" smtClean="0">
              <a:effectLst/>
            </a:endParaRPr>
          </a:p>
        </c:rich>
      </c:tx>
      <c:layout/>
      <c:overlay val="0"/>
      <c:spPr>
        <a:noFill/>
        <a:ln>
          <a:noFill/>
        </a:ln>
        <a:effectLst/>
      </c:spPr>
    </c:title>
    <c:autoTitleDeleted val="0"/>
    <c:plotArea>
      <c:layout>
        <c:manualLayout>
          <c:layoutTarget val="inner"/>
          <c:xMode val="edge"/>
          <c:yMode val="edge"/>
          <c:x val="0.105894952017758"/>
          <c:y val="0.162143891370863"/>
          <c:w val="0.88199639939853"/>
          <c:h val="0.663214234999836"/>
        </c:manualLayout>
      </c:layout>
      <c:lineChart>
        <c:grouping val="standard"/>
        <c:varyColors val="0"/>
        <c:ser>
          <c:idx val="0"/>
          <c:order val="0"/>
          <c:tx>
            <c:strRef>
              <c:f>Sheet1!$B$1</c:f>
              <c:strCache>
                <c:ptCount val="1"/>
                <c:pt idx="0">
                  <c:v>数量</c:v>
                </c:pt>
              </c:strCache>
            </c:strRef>
          </c:tx>
          <c:spPr>
            <a:ln w="28575" cap="rnd" cmpd="sng" algn="ctr">
              <a:solidFill>
                <a:schemeClr val="accent2"/>
              </a:solidFill>
              <a:prstDash val="solid"/>
              <a:round/>
            </a:ln>
            <a:effectLst/>
          </c:spPr>
          <c:marker>
            <c:symbol val="circle"/>
            <c:size val="8"/>
            <c:spPr>
              <a:solidFill>
                <a:schemeClr val="accent2"/>
              </a:solidFill>
              <a:ln w="9525" cap="flat" cmpd="sng" algn="ctr">
                <a:solidFill>
                  <a:schemeClr val="accent2"/>
                </a:solidFill>
                <a:prstDash val="solid"/>
                <a:round/>
              </a:ln>
              <a:effectLst/>
            </c:spPr>
          </c:marker>
          <c:dLbls>
            <c:delete val="1"/>
          </c:dLbls>
          <c:cat>
            <c:numRef>
              <c:f>Sheet1!$A$2:$A$32</c:f>
              <c:numCache>
                <c:formatCode>General</c:formatCode>
                <c:ptCount val="3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numCache>
            </c:numRef>
          </c:cat>
          <c:val>
            <c:numRef>
              <c:f>Sheet1!$B$2:$B$32</c:f>
              <c:numCache>
                <c:formatCode>0.0</c:formatCode>
                <c:ptCount val="31"/>
                <c:pt idx="0">
                  <c:v>105.11514</c:v>
                </c:pt>
                <c:pt idx="1">
                  <c:v>108.07459</c:v>
                </c:pt>
                <c:pt idx="2">
                  <c:v>115.631932</c:v>
                </c:pt>
                <c:pt idx="3">
                  <c:v>123.15459</c:v>
                </c:pt>
                <c:pt idx="4">
                  <c:v>118.622296</c:v>
                </c:pt>
                <c:pt idx="5">
                  <c:v>113.441562</c:v>
                </c:pt>
                <c:pt idx="6">
                  <c:v>118.406652</c:v>
                </c:pt>
                <c:pt idx="7">
                  <c:v>125.596042</c:v>
                </c:pt>
                <c:pt idx="8">
                  <c:v>128.682164</c:v>
                </c:pt>
                <c:pt idx="9">
                  <c:v>134.337918</c:v>
                </c:pt>
                <c:pt idx="10">
                  <c:v>138.495474</c:v>
                </c:pt>
                <c:pt idx="11">
                  <c:v>132.271204</c:v>
                </c:pt>
                <c:pt idx="12">
                  <c:v>126.931376</c:v>
                </c:pt>
                <c:pt idx="13">
                  <c:v>129.537954</c:v>
                </c:pt>
                <c:pt idx="14">
                  <c:v>132.25537</c:v>
                </c:pt>
                <c:pt idx="15">
                  <c:v>134.802382</c:v>
                </c:pt>
                <c:pt idx="16">
                  <c:v>133.677414</c:v>
                </c:pt>
                <c:pt idx="17">
                  <c:v>139.468888</c:v>
                </c:pt>
                <c:pt idx="18">
                  <c:v>136.535828</c:v>
                </c:pt>
                <c:pt idx="19">
                  <c:v>135.450068</c:v>
                </c:pt>
                <c:pt idx="20">
                  <c:v>132.521532</c:v>
                </c:pt>
                <c:pt idx="21">
                  <c:v>134.763174</c:v>
                </c:pt>
                <c:pt idx="22">
                  <c:v>134.493242</c:v>
                </c:pt>
                <c:pt idx="23">
                  <c:v>132.298348</c:v>
                </c:pt>
                <c:pt idx="24">
                  <c:v>136.10454</c:v>
                </c:pt>
                <c:pt idx="25">
                  <c:v>128.173214</c:v>
                </c:pt>
                <c:pt idx="26">
                  <c:v>122.855252</c:v>
                </c:pt>
                <c:pt idx="27">
                  <c:v>127.683868</c:v>
                </c:pt>
                <c:pt idx="28">
                  <c:v>127.862566</c:v>
                </c:pt>
                <c:pt idx="29">
                  <c:v>127.870106</c:v>
                </c:pt>
                <c:pt idx="30">
                  <c:v>124.725926</c:v>
                </c:pt>
              </c:numCache>
            </c:numRef>
          </c:val>
          <c:smooth val="0"/>
        </c:ser>
        <c:dLbls>
          <c:showLegendKey val="0"/>
          <c:showVal val="0"/>
          <c:showCatName val="0"/>
          <c:showSerName val="0"/>
          <c:showPercent val="0"/>
          <c:showBubbleSize val="0"/>
        </c:dLbls>
        <c:marker val="1"/>
        <c:smooth val="0"/>
        <c:axId val="362335488"/>
        <c:axId val="362321888"/>
      </c:lineChart>
      <c:catAx>
        <c:axId val="362335488"/>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mn-lt"/>
                    <a:ea typeface="+mn-ea"/>
                    <a:cs typeface="+mn-cs"/>
                  </a:defRPr>
                </a:pPr>
                <a:r>
                  <a:rPr lang="zh-CN" altLang="en-US" dirty="0">
                    <a:solidFill>
                      <a:schemeClr val="bg1"/>
                    </a:solidFill>
                  </a:rPr>
                  <a:t>日期</a:t>
                </a:r>
                <a:endParaRPr lang="zh-CN" altLang="en-US" dirty="0">
                  <a:solidFill>
                    <a:schemeClr val="bg1"/>
                  </a:solidFill>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362321888"/>
        <c:crosses val="autoZero"/>
        <c:auto val="1"/>
        <c:lblAlgn val="ctr"/>
        <c:lblOffset val="100"/>
        <c:noMultiLvlLbl val="0"/>
      </c:catAx>
      <c:valAx>
        <c:axId val="362321888"/>
        <c:scaling>
          <c:orientation val="minMax"/>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1" vertOverflow="ellipsis" vert="horz" wrap="square" anchor="ctr" anchorCtr="1"/>
              <a:lstStyle/>
              <a:p>
                <a:pPr>
                  <a:defRPr lang="zh-CN" sz="1330" b="0" i="0" u="none" strike="noStrike" kern="1200" baseline="0">
                    <a:solidFill>
                      <a:schemeClr val="bg1"/>
                    </a:solidFill>
                    <a:latin typeface="+mn-lt"/>
                    <a:ea typeface="+mn-ea"/>
                    <a:cs typeface="+mn-cs"/>
                  </a:defRPr>
                </a:pPr>
                <a:r>
                  <a:rPr lang="zh-CN" altLang="en-US" dirty="0">
                    <a:solidFill>
                      <a:schemeClr val="bg1"/>
                    </a:solidFill>
                  </a:rPr>
                  <a:t>数量（万人次）</a:t>
                </a:r>
                <a:endParaRPr lang="zh-CN" altLang="en-US" dirty="0">
                  <a:solidFill>
                    <a:schemeClr val="bg1"/>
                  </a:solidFill>
                </a:endParaRPr>
              </a:p>
            </c:rich>
          </c:tx>
          <c:layout/>
          <c:overlay val="0"/>
          <c:spPr>
            <a:noFill/>
            <a:ln>
              <a:noFill/>
            </a:ln>
            <a:effectLst/>
          </c:spPr>
        </c:title>
        <c:numFmt formatCode="0.0"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362335488"/>
        <c:crosses val="autoZero"/>
        <c:crossBetween val="between"/>
      </c:valAx>
      <c:spPr>
        <a:noFill/>
        <a:ln>
          <a:noFill/>
        </a:ln>
        <a:effectLst/>
      </c:spPr>
    </c:plotArea>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深圳热门景点及周边游客数量统计</a:t>
            </a:r>
            <a:endParaRPr lang="en-US" altLang="zh-CN" dirty="0">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barChart>
        <c:barDir val="bar"/>
        <c:grouping val="clustered"/>
        <c:varyColors val="0"/>
        <c:ser>
          <c:idx val="0"/>
          <c:order val="0"/>
          <c:tx>
            <c:strRef>
              <c:f>Sheet1!$B$1</c:f>
              <c:strCache>
                <c:ptCount val="1"/>
                <c:pt idx="0">
                  <c:v>系列 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锦绣中华</c:v>
                </c:pt>
                <c:pt idx="1">
                  <c:v>大梅沙海滨公园</c:v>
                </c:pt>
                <c:pt idx="2">
                  <c:v>海上田园旅游区</c:v>
                </c:pt>
                <c:pt idx="3">
                  <c:v>深圳野生动物园</c:v>
                </c:pt>
                <c:pt idx="4">
                  <c:v>仙湖植物园</c:v>
                </c:pt>
                <c:pt idx="5">
                  <c:v>求水山公园</c:v>
                </c:pt>
                <c:pt idx="6">
                  <c:v>深圳欢乐谷</c:v>
                </c:pt>
                <c:pt idx="7">
                  <c:v>小梅沙度假村</c:v>
                </c:pt>
                <c:pt idx="8">
                  <c:v>大鹏所城</c:v>
                </c:pt>
                <c:pt idx="9">
                  <c:v>青青世界</c:v>
                </c:pt>
                <c:pt idx="10">
                  <c:v>龙岗万科中心城</c:v>
                </c:pt>
                <c:pt idx="11">
                  <c:v>世界之窗</c:v>
                </c:pt>
                <c:pt idx="12">
                  <c:v>东部华侨城</c:v>
                </c:pt>
                <c:pt idx="13">
                  <c:v>宝安壹方城</c:v>
                </c:pt>
                <c:pt idx="14">
                  <c:v>欢乐海岸</c:v>
                </c:pt>
                <c:pt idx="15">
                  <c:v>万象天地</c:v>
                </c:pt>
                <c:pt idx="16">
                  <c:v>莲花山公园</c:v>
                </c:pt>
                <c:pt idx="17">
                  <c:v>深圳市博物馆</c:v>
                </c:pt>
              </c:strCache>
            </c:strRef>
          </c:cat>
          <c:val>
            <c:numRef>
              <c:f>Sheet1!$B$2:$B$19</c:f>
              <c:numCache>
                <c:formatCode>0</c:formatCode>
                <c:ptCount val="18"/>
                <c:pt idx="0">
                  <c:v>9.585602</c:v>
                </c:pt>
                <c:pt idx="1">
                  <c:v>17.507126</c:v>
                </c:pt>
                <c:pt idx="2">
                  <c:v>21.289944</c:v>
                </c:pt>
                <c:pt idx="3">
                  <c:v>24.054862</c:v>
                </c:pt>
                <c:pt idx="4">
                  <c:v>29.761888</c:v>
                </c:pt>
                <c:pt idx="5">
                  <c:v>33.934524</c:v>
                </c:pt>
                <c:pt idx="6">
                  <c:v>43.374604</c:v>
                </c:pt>
                <c:pt idx="7">
                  <c:v>47.357986</c:v>
                </c:pt>
                <c:pt idx="8">
                  <c:v>48.405292</c:v>
                </c:pt>
                <c:pt idx="9">
                  <c:v>59.194278</c:v>
                </c:pt>
                <c:pt idx="10">
                  <c:v>64.841738</c:v>
                </c:pt>
                <c:pt idx="11">
                  <c:v>150.760038</c:v>
                </c:pt>
                <c:pt idx="12">
                  <c:v>159.887208</c:v>
                </c:pt>
                <c:pt idx="13">
                  <c:v>174.07221</c:v>
                </c:pt>
                <c:pt idx="14">
                  <c:v>195.717288</c:v>
                </c:pt>
                <c:pt idx="15">
                  <c:v>220.822472</c:v>
                </c:pt>
                <c:pt idx="16">
                  <c:v>231.823332</c:v>
                </c:pt>
                <c:pt idx="17">
                  <c:v>334.578452</c:v>
                </c:pt>
              </c:numCache>
            </c:numRef>
          </c:val>
        </c:ser>
        <c:dLbls>
          <c:showLegendKey val="0"/>
          <c:showVal val="0"/>
          <c:showCatName val="0"/>
          <c:showSerName val="0"/>
          <c:showPercent val="0"/>
          <c:showBubbleSize val="0"/>
        </c:dLbls>
        <c:gapWidth val="182"/>
        <c:axId val="364337712"/>
        <c:axId val="364336080"/>
      </c:barChart>
      <c:catAx>
        <c:axId val="3643377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364336080"/>
        <c:crosses val="autoZero"/>
        <c:auto val="1"/>
        <c:lblAlgn val="ctr"/>
        <c:lblOffset val="100"/>
        <c:noMultiLvlLbl val="0"/>
      </c:catAx>
      <c:valAx>
        <c:axId val="364336080"/>
        <c:scaling>
          <c:orientation val="minMax"/>
        </c:scaling>
        <c:delete val="1"/>
        <c:axPos val="b"/>
        <c:numFmt formatCode="0" sourceLinked="1"/>
        <c:majorTickMark val="none"/>
        <c:minorTickMark val="none"/>
        <c:tickLblPos val="none"/>
        <c:txPr>
          <a:bodyPr rot="-60000000" spcFirstLastPara="0" vertOverflow="ellipsis" vert="horz" wrap="square" anchor="ctr" anchorCtr="1"/>
          <a:lstStyle/>
          <a:p>
            <a:pPr>
              <a:defRPr lang="zh-CN" sz="1195" b="0" i="0" u="none" strike="noStrike" kern="1200" baseline="0">
                <a:solidFill>
                  <a:schemeClr val="bg1"/>
                </a:solidFill>
                <a:latin typeface="+mn-lt"/>
                <a:ea typeface="+mn-ea"/>
                <a:cs typeface="+mn-cs"/>
              </a:defRPr>
            </a:pPr>
          </a:p>
        </c:txPr>
        <c:crossAx val="364337712"/>
        <c:crosses val="autoZero"/>
        <c:crossBetween val="between"/>
      </c:valAx>
      <c:spPr>
        <a:noFill/>
        <a:ln>
          <a:noFill/>
        </a:ln>
        <a:effectLst/>
      </c:spPr>
    </c:plotArea>
    <c:plotVisOnly val="1"/>
    <c:dispBlanksAs val="gap"/>
    <c:showDLblsOverMax val="0"/>
  </c:chart>
  <c:spPr>
    <a:solidFill>
      <a:schemeClr val="tx1">
        <a:lumMod val="75000"/>
        <a:lumOff val="25000"/>
      </a:schemeClr>
    </a:solid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defRPr lang="zh-CN" sz="1860" b="0" i="0" u="none" strike="noStrike" kern="1200" spc="0" baseline="0">
                <a:solidFill>
                  <a:prstClr val="white"/>
                </a:solidFill>
                <a:latin typeface="黑体" panose="02010609060101010101" pitchFamily="49" charset="-122"/>
                <a:ea typeface="黑体" panose="02010609060101010101" pitchFamily="49" charset="-122"/>
                <a:cs typeface="+mn-cs"/>
              </a:defRPr>
            </a:pPr>
            <a:r>
              <a:rPr lang="en-US" altLang="zh-CN" dirty="0" smtClean="0">
                <a:solidFill>
                  <a:schemeClr val="bg1"/>
                </a:solidFill>
                <a:latin typeface="黑体" panose="02010609060101010101" pitchFamily="49" charset="-122"/>
                <a:ea typeface="黑体" panose="02010609060101010101" pitchFamily="49" charset="-122"/>
              </a:rPr>
              <a:t>2018</a:t>
            </a:r>
            <a:r>
              <a:rPr lang="zh-CN" altLang="en-US" dirty="0" smtClean="0">
                <a:solidFill>
                  <a:schemeClr val="bg1"/>
                </a:solidFill>
                <a:latin typeface="黑体" panose="02010609060101010101" pitchFamily="49" charset="-122"/>
                <a:ea typeface="黑体" panose="02010609060101010101" pitchFamily="49" charset="-122"/>
              </a:rPr>
              <a:t>年</a:t>
            </a:r>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月</a:t>
            </a:r>
            <a:r>
              <a:rPr lang="zh-CN" altLang="en-US" dirty="0">
                <a:solidFill>
                  <a:schemeClr val="bg1"/>
                </a:solidFill>
                <a:latin typeface="黑体" panose="02010609060101010101" pitchFamily="49" charset="-122"/>
                <a:ea typeface="黑体" panose="02010609060101010101" pitchFamily="49" charset="-122"/>
              </a:rPr>
              <a:t>深圳国内游游客数量及走势</a:t>
            </a:r>
            <a:r>
              <a:rPr lang="zh-CN" altLang="en-US" dirty="0" smtClean="0">
                <a:solidFill>
                  <a:schemeClr val="bg1"/>
                </a:solidFill>
                <a:latin typeface="黑体" panose="02010609060101010101" pitchFamily="49" charset="-122"/>
                <a:ea typeface="黑体" panose="02010609060101010101" pitchFamily="49" charset="-122"/>
              </a:rPr>
              <a:t>图</a:t>
            </a:r>
            <a:r>
              <a:rPr lang="zh-CN" altLang="zh-CN" sz="1800" b="0" i="0" baseline="0" dirty="0" smtClean="0">
                <a:effectLst/>
              </a:rPr>
              <a:t>（每日）</a:t>
            </a:r>
            <a:endParaRPr lang="zh-CN" altLang="zh-CN" dirty="0" smtClean="0">
              <a:effectLst/>
            </a:endParaRPr>
          </a:p>
          <a:p>
            <a:pPr marL="0" marR="0" indent="0" algn="ctr" defTabSz="914400" rtl="0" eaLnBrk="1" fontAlgn="auto" latinLnBrk="0" hangingPunct="1">
              <a:lnSpc>
                <a:spcPct val="100000"/>
              </a:lnSpc>
              <a:spcBef>
                <a:spcPts val="0"/>
              </a:spcBef>
              <a:spcAft>
                <a:spcPts val="0"/>
              </a:spcAft>
              <a:buClrTx/>
              <a:buSzTx/>
              <a:buFontTx/>
              <a:buNone/>
              <a:defRPr lang="zh-CN" sz="1860" b="0" i="0" u="none" strike="noStrike" kern="1200" spc="0" baseline="0">
                <a:solidFill>
                  <a:prstClr val="white"/>
                </a:solidFill>
                <a:latin typeface="黑体" panose="02010609060101010101" pitchFamily="49" charset="-122"/>
                <a:ea typeface="黑体" panose="02010609060101010101" pitchFamily="49" charset="-122"/>
                <a:cs typeface="+mn-cs"/>
              </a:defRPr>
            </a:pPr>
            <a:endParaRPr lang="en-US" altLang="zh-CN"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manualLayout>
          <c:layoutTarget val="inner"/>
          <c:xMode val="edge"/>
          <c:yMode val="edge"/>
          <c:x val="0.105894952017758"/>
          <c:y val="0.131316518287254"/>
          <c:w val="0.88199639939853"/>
          <c:h val="0.694041719797242"/>
        </c:manualLayout>
      </c:layout>
      <c:lineChart>
        <c:grouping val="standard"/>
        <c:varyColors val="0"/>
        <c:ser>
          <c:idx val="0"/>
          <c:order val="0"/>
          <c:tx>
            <c:strRef>
              <c:f>Sheet1!$B$1</c:f>
              <c:strCache>
                <c:ptCount val="1"/>
                <c:pt idx="0">
                  <c:v>数量</c:v>
                </c:pt>
              </c:strCache>
            </c:strRef>
          </c:tx>
          <c:spPr>
            <a:ln w="28575" cap="rnd" cmpd="sng" algn="ctr">
              <a:solidFill>
                <a:schemeClr val="accent2"/>
              </a:solidFill>
              <a:prstDash val="solid"/>
              <a:round/>
            </a:ln>
            <a:effectLst/>
          </c:spPr>
          <c:marker>
            <c:symbol val="circle"/>
            <c:size val="10"/>
            <c:spPr>
              <a:solidFill>
                <a:schemeClr val="accent2"/>
              </a:solidFill>
              <a:ln w="9525" cap="flat" cmpd="sng" algn="ctr">
                <a:solidFill>
                  <a:schemeClr val="accent2"/>
                </a:solidFill>
                <a:prstDash val="solid"/>
                <a:round/>
              </a:ln>
              <a:effectLst/>
            </c:spPr>
          </c:marker>
          <c:dPt>
            <c:idx val="0"/>
            <c:marker>
              <c:symbol val="circle"/>
              <c:size val="10"/>
              <c:spPr>
                <a:solidFill>
                  <a:srgbClr val="C00000"/>
                </a:solidFill>
                <a:ln w="9525" cap="flat" cmpd="sng" algn="ctr">
                  <a:solidFill>
                    <a:schemeClr val="accent2"/>
                  </a:solidFill>
                  <a:prstDash val="solid"/>
                  <a:round/>
                </a:ln>
                <a:effectLst/>
              </c:spPr>
            </c:marker>
            <c:bubble3D val="0"/>
          </c:dPt>
          <c:dPt>
            <c:idx val="1"/>
            <c:marker>
              <c:symbol val="circle"/>
              <c:size val="10"/>
              <c:spPr>
                <a:solidFill>
                  <a:srgbClr val="C00000"/>
                </a:solidFill>
                <a:ln w="9525" cap="flat" cmpd="sng" algn="ctr">
                  <a:solidFill>
                    <a:schemeClr val="accent2"/>
                  </a:solidFill>
                  <a:prstDash val="solid"/>
                  <a:round/>
                </a:ln>
                <a:effectLst/>
              </c:spPr>
            </c:marker>
            <c:bubble3D val="0"/>
          </c:dPt>
          <c:dLbls>
            <c:delete val="1"/>
          </c:dLbls>
          <c:cat>
            <c:numRef>
              <c:f>Sheet1!$A$2:$A$32</c:f>
              <c:numCache>
                <c:formatCode>General</c:formatCode>
                <c:ptCount val="3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numCache>
            </c:numRef>
          </c:cat>
          <c:val>
            <c:numRef>
              <c:f>Sheet1!$B$2:$B$32</c:f>
              <c:numCache>
                <c:formatCode>0.0</c:formatCode>
                <c:ptCount val="31"/>
                <c:pt idx="0">
                  <c:v>124.787368421053</c:v>
                </c:pt>
                <c:pt idx="1">
                  <c:v>78.6084210526316</c:v>
                </c:pt>
                <c:pt idx="2">
                  <c:v>67.5994736842105</c:v>
                </c:pt>
                <c:pt idx="3">
                  <c:v>62.9884210526316</c:v>
                </c:pt>
                <c:pt idx="4">
                  <c:v>61.3594736842105</c:v>
                </c:pt>
                <c:pt idx="5">
                  <c:v>57.7531578947368</c:v>
                </c:pt>
                <c:pt idx="6">
                  <c:v>54.0921052631579</c:v>
                </c:pt>
                <c:pt idx="7">
                  <c:v>54.5489473684211</c:v>
                </c:pt>
                <c:pt idx="8">
                  <c:v>54.0857894736842</c:v>
                </c:pt>
                <c:pt idx="9">
                  <c:v>54.2821052631579</c:v>
                </c:pt>
                <c:pt idx="10">
                  <c:v>55.7610526315789</c:v>
                </c:pt>
                <c:pt idx="11">
                  <c:v>56.1889473684211</c:v>
                </c:pt>
                <c:pt idx="12">
                  <c:v>55.4863157894737</c:v>
                </c:pt>
                <c:pt idx="13">
                  <c:v>53.0184210526316</c:v>
                </c:pt>
                <c:pt idx="14">
                  <c:v>51.8036842105263</c:v>
                </c:pt>
                <c:pt idx="15">
                  <c:v>52.9821052631579</c:v>
                </c:pt>
                <c:pt idx="16">
                  <c:v>53.4731578947368</c:v>
                </c:pt>
                <c:pt idx="17">
                  <c:v>56.6657894736842</c:v>
                </c:pt>
                <c:pt idx="18">
                  <c:v>57.4294736842105</c:v>
                </c:pt>
                <c:pt idx="19">
                  <c:v>55.3684210526316</c:v>
                </c:pt>
                <c:pt idx="20">
                  <c:v>53.1363157894737</c:v>
                </c:pt>
                <c:pt idx="21">
                  <c:v>52.6521052631579</c:v>
                </c:pt>
                <c:pt idx="22">
                  <c:v>53.2789473684211</c:v>
                </c:pt>
                <c:pt idx="23">
                  <c:v>53.3836842105263</c:v>
                </c:pt>
                <c:pt idx="24">
                  <c:v>56.1836842105263</c:v>
                </c:pt>
                <c:pt idx="25">
                  <c:v>56.7884210526316</c:v>
                </c:pt>
                <c:pt idx="26">
                  <c:v>55.0752631578947</c:v>
                </c:pt>
                <c:pt idx="27">
                  <c:v>53.1857894736842</c:v>
                </c:pt>
                <c:pt idx="28">
                  <c:v>52.2126315789474</c:v>
                </c:pt>
                <c:pt idx="29">
                  <c:v>52.5836842105263</c:v>
                </c:pt>
                <c:pt idx="30">
                  <c:v>52.4452631578947</c:v>
                </c:pt>
              </c:numCache>
            </c:numRef>
          </c:val>
          <c:smooth val="0"/>
        </c:ser>
        <c:dLbls>
          <c:showLegendKey val="0"/>
          <c:showVal val="0"/>
          <c:showCatName val="0"/>
          <c:showSerName val="0"/>
          <c:showPercent val="0"/>
          <c:showBubbleSize val="0"/>
        </c:dLbls>
        <c:marker val="1"/>
        <c:smooth val="0"/>
        <c:axId val="364335536"/>
        <c:axId val="364332272"/>
      </c:lineChart>
      <c:catAx>
        <c:axId val="364335536"/>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mn-lt"/>
                    <a:ea typeface="+mn-ea"/>
                    <a:cs typeface="+mn-cs"/>
                  </a:defRPr>
                </a:pPr>
                <a:r>
                  <a:rPr lang="zh-CN" altLang="en-US" dirty="0">
                    <a:solidFill>
                      <a:schemeClr val="bg1"/>
                    </a:solidFill>
                  </a:rPr>
                  <a:t>日期</a:t>
                </a:r>
                <a:endParaRPr lang="zh-CN" altLang="en-US" dirty="0">
                  <a:solidFill>
                    <a:schemeClr val="bg1"/>
                  </a:solidFill>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364332272"/>
        <c:crosses val="autoZero"/>
        <c:auto val="1"/>
        <c:lblAlgn val="ctr"/>
        <c:lblOffset val="100"/>
        <c:noMultiLvlLbl val="0"/>
      </c:catAx>
      <c:valAx>
        <c:axId val="364332272"/>
        <c:scaling>
          <c:orientation val="minMax"/>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1" vertOverflow="ellipsis" vert="horz" wrap="square" anchor="ctr" anchorCtr="1"/>
              <a:lstStyle/>
              <a:p>
                <a:pPr>
                  <a:defRPr lang="zh-CN" sz="1330" b="0" i="0" u="none" strike="noStrike" kern="1200" baseline="0">
                    <a:solidFill>
                      <a:schemeClr val="bg1"/>
                    </a:solidFill>
                    <a:latin typeface="+mn-lt"/>
                    <a:ea typeface="+mn-ea"/>
                    <a:cs typeface="+mn-cs"/>
                  </a:defRPr>
                </a:pPr>
                <a:r>
                  <a:rPr lang="zh-CN" altLang="en-US" dirty="0">
                    <a:solidFill>
                      <a:schemeClr val="bg1"/>
                    </a:solidFill>
                  </a:rPr>
                  <a:t>数量（万人次）</a:t>
                </a:r>
                <a:endParaRPr lang="zh-CN" altLang="en-US" dirty="0">
                  <a:solidFill>
                    <a:schemeClr val="bg1"/>
                  </a:solidFill>
                </a:endParaRPr>
              </a:p>
            </c:rich>
          </c:tx>
          <c:layout/>
          <c:overlay val="0"/>
          <c:spPr>
            <a:noFill/>
            <a:ln>
              <a:noFill/>
            </a:ln>
            <a:effectLst/>
          </c:spPr>
        </c:title>
        <c:numFmt formatCode="0.0"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364335536"/>
        <c:crosses val="autoZero"/>
        <c:crossBetween val="between"/>
      </c:valAx>
      <c:spPr>
        <a:noFill/>
        <a:ln>
          <a:noFill/>
        </a:ln>
        <a:effectLst/>
      </c:spPr>
    </c:plotArea>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baseline="0">
                <a:solidFill>
                  <a:schemeClr val="bg1"/>
                </a:solidFill>
                <a:latin typeface="+mn-lt"/>
                <a:ea typeface="+mn-ea"/>
                <a:cs typeface="+mn-cs"/>
              </a:defRPr>
            </a:pPr>
            <a:r>
              <a:rPr lang="zh-CN" altLang="en-US" dirty="0"/>
              <a:t>深圳国内游游客停留天数</a:t>
            </a:r>
            <a:endParaRPr lang="zh-CN" altLang="en-US" dirty="0"/>
          </a:p>
        </c:rich>
      </c:tx>
      <c:layout/>
      <c:overlay val="0"/>
      <c:spPr>
        <a:noFill/>
        <a:ln>
          <a:noFill/>
        </a:ln>
        <a:effectLst/>
      </c:spPr>
    </c:title>
    <c:autoTitleDeleted val="0"/>
    <c:plotArea>
      <c:layout/>
      <c:doughnutChart>
        <c:varyColors val="1"/>
        <c:ser>
          <c:idx val="0"/>
          <c:order val="0"/>
          <c:tx>
            <c:strRef>
              <c:f>Sheet1!$B$1</c:f>
              <c:strCache>
                <c:ptCount val="1"/>
                <c:pt idx="0">
                  <c:v>停留天数</c:v>
                </c:pt>
              </c:strCache>
            </c:strRef>
          </c:tx>
          <c:spPr/>
          <c:explosion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dPt>
          <c:dLbls>
            <c:dLbl>
              <c:idx val="2"/>
              <c:layout>
                <c:manualLayout>
                  <c:x val="-0.0694353321961248"/>
                  <c:y val="-0.0224501695884296"/>
                </c:manualLayout>
              </c:layout>
              <c:showLegendKey val="0"/>
              <c:showVal val="1"/>
              <c:showCatName val="1"/>
              <c:showSerName val="0"/>
              <c:showPercent val="0"/>
              <c:showBubbleSize val="0"/>
              <c:extLst>
                <c:ext xmlns:c15="http://schemas.microsoft.com/office/drawing/2012/chart" uri="{CE6537A1-D6FC-4f65-9D91-7224C49458BB}">
                  <c15:layout/>
                </c:ext>
              </c:extLst>
            </c:dLbl>
            <c:dLbl>
              <c:idx val="3"/>
              <c:layout>
                <c:manualLayout>
                  <c:x val="-0.0495966658543748"/>
                  <c:y val="-0.0224501695884296"/>
                </c:manualLayout>
              </c:layout>
              <c:showLegendKey val="0"/>
              <c:showVal val="1"/>
              <c:showCatName val="1"/>
              <c:showSerName val="0"/>
              <c:showPercent val="0"/>
              <c:showBubbleSize val="0"/>
              <c:extLst>
                <c:ext xmlns:c15="http://schemas.microsoft.com/office/drawing/2012/chart" uri="{CE6537A1-D6FC-4f65-9D91-7224C49458BB}">
                  <c15:layout/>
                </c:ext>
              </c:extLst>
            </c:dLbl>
            <c:dLbl>
              <c:idx val="4"/>
              <c:layout>
                <c:manualLayout>
                  <c:x val="-0.0297579995126249"/>
                  <c:y val="-0.0481075062609205"/>
                </c:manualLayout>
              </c:layout>
              <c:showLegendKey val="0"/>
              <c:showVal val="1"/>
              <c:showCatName val="1"/>
              <c:showSerName val="0"/>
              <c:showPercent val="0"/>
              <c:showBubbleSize val="0"/>
              <c:extLst>
                <c:ext xmlns:c15="http://schemas.microsoft.com/office/drawing/2012/chart" uri="{CE6537A1-D6FC-4f65-9D91-7224C49458BB}">
                  <c15:layout/>
                </c:ext>
              </c:extLst>
            </c:dLbl>
            <c:dLbl>
              <c:idx val="5"/>
              <c:layout>
                <c:manualLayout>
                  <c:x val="0.00793546653669997"/>
                  <c:y val="-0.0898006783537182"/>
                </c:manualLayout>
              </c:layou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mn-lt"/>
                    <a:ea typeface="+mn-ea"/>
                    <a:cs typeface="+mn-cs"/>
                  </a:defRPr>
                </a:pPr>
              </a:p>
            </c:txPr>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Sheet1!$A$2:$A$7</c:f>
              <c:strCache>
                <c:ptCount val="6"/>
                <c:pt idx="0">
                  <c:v>1天</c:v>
                </c:pt>
                <c:pt idx="1">
                  <c:v>2天</c:v>
                </c:pt>
                <c:pt idx="2">
                  <c:v>3天</c:v>
                </c:pt>
                <c:pt idx="3">
                  <c:v>4-6天</c:v>
                </c:pt>
                <c:pt idx="4">
                  <c:v>7-15天</c:v>
                </c:pt>
                <c:pt idx="5">
                  <c:v>15天以上</c:v>
                </c:pt>
              </c:strCache>
            </c:strRef>
          </c:cat>
          <c:val>
            <c:numRef>
              <c:f>Sheet1!$B$2:$B$7</c:f>
              <c:numCache>
                <c:formatCode>0.0%</c:formatCode>
                <c:ptCount val="6"/>
                <c:pt idx="0">
                  <c:v>0.620445525869303</c:v>
                </c:pt>
                <c:pt idx="1">
                  <c:v>0.190010596971618</c:v>
                </c:pt>
                <c:pt idx="2">
                  <c:v>0.0584865552380055</c:v>
                </c:pt>
                <c:pt idx="3">
                  <c:v>0.0635205331732517</c:v>
                </c:pt>
                <c:pt idx="4">
                  <c:v>0.0429742011545735</c:v>
                </c:pt>
                <c:pt idx="5">
                  <c:v>0.0245625875932482</c:v>
                </c:pt>
              </c:numCache>
            </c:numRef>
          </c:val>
        </c:ser>
        <c:dLbls>
          <c:showLegendKey val="0"/>
          <c:showVal val="0"/>
          <c:showCatName val="1"/>
          <c:showSerName val="0"/>
          <c:showPercent val="0"/>
          <c:showBubbleSize val="0"/>
          <c:showLeaderLines val="1"/>
        </c:dLbls>
        <c:firstSliceAng val="0"/>
        <c:holeSize val="55"/>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legend>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mn-lt"/>
                <a:ea typeface="+mn-ea"/>
                <a:cs typeface="+mn-cs"/>
              </a:defRPr>
            </a:pPr>
            <a:r>
              <a:rPr lang="zh-CN" altLang="en-US" dirty="0"/>
              <a:t>国内一日游游客年龄分布</a:t>
            </a:r>
            <a:endParaRPr lang="zh-CN" altLang="en-US" dirty="0"/>
          </a:p>
        </c:rich>
      </c:tx>
      <c:layout/>
      <c:overlay val="0"/>
      <c:spPr>
        <a:noFill/>
        <a:ln>
          <a:noFill/>
        </a:ln>
        <a:effectLst/>
      </c:spPr>
    </c:title>
    <c:autoTitleDeleted val="0"/>
    <c:plotArea>
      <c:layout/>
      <c:doughnutChart>
        <c:varyColors val="1"/>
        <c:ser>
          <c:idx val="0"/>
          <c:order val="0"/>
          <c:tx>
            <c:strRef>
              <c:f>Sheet1!$B$1</c:f>
              <c:strCache>
                <c:ptCount val="1"/>
                <c:pt idx="0">
                  <c:v>一日游游客年龄分布</c:v>
                </c:pt>
              </c:strCache>
            </c:strRef>
          </c:tx>
          <c:spPr/>
          <c:explosion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4"/>
              <c:layout>
                <c:manualLayout>
                  <c:x val="-0.0133889037264025"/>
                  <c:y val="-0.0740146567033862"/>
                </c:manualLayout>
              </c:layou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mn-lt"/>
                    <a:ea typeface="+mn-ea"/>
                    <a:cs typeface="+mn-cs"/>
                  </a:defRPr>
                </a:pPr>
              </a:p>
            </c:txPr>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0.661200759857693</c:v>
                </c:pt>
                <c:pt idx="1">
                  <c:v>0.186790653621512</c:v>
                </c:pt>
                <c:pt idx="2">
                  <c:v>0.118817431195616</c:v>
                </c:pt>
                <c:pt idx="3">
                  <c:v>0.0192890670051448</c:v>
                </c:pt>
                <c:pt idx="4">
                  <c:v>0.0139020883200337</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legend>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baseline="0">
                <a:solidFill>
                  <a:schemeClr val="bg1"/>
                </a:solidFill>
                <a:latin typeface="+mn-lt"/>
                <a:ea typeface="+mn-ea"/>
                <a:cs typeface="+mn-cs"/>
              </a:defRPr>
            </a:pPr>
            <a:r>
              <a:rPr lang="zh-CN" altLang="en-US" dirty="0"/>
              <a:t>国内过夜游游客停留天数</a:t>
            </a:r>
            <a:endParaRPr lang="zh-CN" altLang="en-US"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占比</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Sheet1!$A$2:$A$6</c:f>
              <c:strCache>
                <c:ptCount val="5"/>
                <c:pt idx="0">
                  <c:v>2天</c:v>
                </c:pt>
                <c:pt idx="1">
                  <c:v>3天</c:v>
                </c:pt>
                <c:pt idx="2">
                  <c:v>4-6天</c:v>
                </c:pt>
                <c:pt idx="3">
                  <c:v>7-15天</c:v>
                </c:pt>
                <c:pt idx="4">
                  <c:v>15天以上</c:v>
                </c:pt>
              </c:strCache>
            </c:strRef>
          </c:cat>
          <c:val>
            <c:numRef>
              <c:f>Sheet1!$B$2:$B$6</c:f>
              <c:numCache>
                <c:formatCode>0.0%</c:formatCode>
                <c:ptCount val="5"/>
                <c:pt idx="0">
                  <c:v>0.500614825860778</c:v>
                </c:pt>
                <c:pt idx="1">
                  <c:v>0.154092651316939</c:v>
                </c:pt>
                <c:pt idx="2">
                  <c:v>0.167355511534238</c:v>
                </c:pt>
                <c:pt idx="3">
                  <c:v>0.113222749522314</c:v>
                </c:pt>
                <c:pt idx="4">
                  <c:v>0.0647142617657307</c:v>
                </c:pt>
              </c:numCache>
            </c:numRef>
          </c:val>
        </c:ser>
        <c:dLbls>
          <c:showLegendKey val="0"/>
          <c:showVal val="0"/>
          <c:showCatName val="0"/>
          <c:showSerName val="0"/>
          <c:showPercent val="0"/>
          <c:showBubbleSize val="0"/>
        </c:dLbls>
        <c:gapWidth val="100"/>
        <c:axId val="364343696"/>
        <c:axId val="364333360"/>
      </c:barChart>
      <c:catAx>
        <c:axId val="364343696"/>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364333360"/>
        <c:crosses val="autoZero"/>
        <c:auto val="1"/>
        <c:lblAlgn val="ctr"/>
        <c:lblOffset val="100"/>
        <c:noMultiLvlLbl val="0"/>
      </c:catAx>
      <c:valAx>
        <c:axId val="364333360"/>
        <c:scaling>
          <c:orientation val="minMax"/>
        </c:scaling>
        <c:delete val="1"/>
        <c:axPos val="l"/>
        <c:numFmt formatCode="0.0%"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bg1"/>
                </a:solidFill>
                <a:latin typeface="+mn-lt"/>
                <a:ea typeface="+mn-ea"/>
                <a:cs typeface="+mn-cs"/>
              </a:defRPr>
            </a:pPr>
          </a:p>
        </c:txPr>
        <c:crossAx val="364343696"/>
        <c:crosses val="autoZero"/>
        <c:crossBetween val="between"/>
      </c:valAx>
      <c:spPr>
        <a:noFill/>
        <a:ln w="28575">
          <a:noFill/>
        </a:ln>
        <a:effectLst/>
      </c:spPr>
    </c:plotArea>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mn-lt"/>
                <a:ea typeface="+mn-ea"/>
                <a:cs typeface="+mn-cs"/>
              </a:defRPr>
            </a:pPr>
            <a:r>
              <a:rPr lang="zh-CN" altLang="en-US" dirty="0"/>
              <a:t>国内过夜游游客年龄分布</a:t>
            </a:r>
            <a:endParaRPr lang="zh-CN" altLang="en-US" dirty="0"/>
          </a:p>
        </c:rich>
      </c:tx>
      <c:layout/>
      <c:overlay val="0"/>
      <c:spPr>
        <a:noFill/>
        <a:ln>
          <a:noFill/>
        </a:ln>
        <a:effectLst/>
      </c:spPr>
    </c:title>
    <c:autoTitleDeleted val="0"/>
    <c:plotArea>
      <c:layout/>
      <c:doughnutChart>
        <c:varyColors val="1"/>
        <c:ser>
          <c:idx val="0"/>
          <c:order val="0"/>
          <c:tx>
            <c:strRef>
              <c:f>Sheet1!$B$1</c:f>
              <c:strCache>
                <c:ptCount val="1"/>
                <c:pt idx="0">
                  <c:v>占比</c:v>
                </c:pt>
              </c:strCache>
            </c:strRef>
          </c:tx>
          <c:spPr/>
          <c:explosion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3"/>
              <c:layout>
                <c:manualLayout>
                  <c:x val="-0.0647130346776121"/>
                  <c:y val="-0.104293379900226"/>
                </c:manualLayout>
              </c:layout>
              <c:showLegendKey val="0"/>
              <c:showVal val="0"/>
              <c:showCatName val="1"/>
              <c:showSerName val="0"/>
              <c:showPercent val="1"/>
              <c:showBubbleSize val="0"/>
              <c:separator>
</c:separator>
              <c:extLst>
                <c:ext xmlns:c15="http://schemas.microsoft.com/office/drawing/2012/chart" uri="{CE6537A1-D6FC-4f65-9D91-7224C49458BB}">
                  <c15:layout/>
                </c:ext>
              </c:extLst>
            </c:dLbl>
            <c:dLbl>
              <c:idx val="4"/>
              <c:layout>
                <c:manualLayout>
                  <c:x val="0.0178518716352033"/>
                  <c:y val="-0.100929077322799"/>
                </c:manualLayout>
              </c:layout>
              <c:showLegendKey val="0"/>
              <c:showVal val="0"/>
              <c:showCatName val="1"/>
              <c:showSerName val="0"/>
              <c:showPercent val="1"/>
              <c:showBubbleSize val="0"/>
              <c:separator>
</c:separator>
              <c:extLst>
                <c:ext xmlns:c15="http://schemas.microsoft.com/office/drawing/2012/chart" uri="{CE6537A1-D6FC-4f65-9D91-7224C49458BB}">
                  <c15:layout/>
                </c:ext>
              </c:extLst>
            </c:dLbl>
            <c:numFmt formatCode="0.0%" sourceLinked="0"/>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mn-lt"/>
                    <a:ea typeface="+mn-ea"/>
                    <a:cs typeface="+mn-cs"/>
                  </a:defRPr>
                </a:pPr>
              </a:p>
            </c:txPr>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0.605367526286132</c:v>
                </c:pt>
                <c:pt idx="1">
                  <c:v>0.242052844588542</c:v>
                </c:pt>
                <c:pt idx="2">
                  <c:v>0.118823593891033</c:v>
                </c:pt>
                <c:pt idx="3">
                  <c:v>0.020373272497144</c:v>
                </c:pt>
                <c:pt idx="4">
                  <c:v>0.013382762737149</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legend>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en-US" altLang="zh-CN" dirty="0" smtClean="0">
                <a:solidFill>
                  <a:schemeClr val="bg1"/>
                </a:solidFill>
                <a:latin typeface="黑体" panose="02010609060101010101" pitchFamily="49" charset="-122"/>
                <a:ea typeface="黑体" panose="02010609060101010101" pitchFamily="49" charset="-122"/>
              </a:rPr>
              <a:t>2018</a:t>
            </a:r>
            <a:r>
              <a:rPr lang="zh-CN" altLang="en-US" dirty="0" smtClean="0">
                <a:solidFill>
                  <a:schemeClr val="bg1"/>
                </a:solidFill>
                <a:latin typeface="黑体" panose="02010609060101010101" pitchFamily="49" charset="-122"/>
                <a:ea typeface="黑体" panose="02010609060101010101" pitchFamily="49" charset="-122"/>
              </a:rPr>
              <a:t>年</a:t>
            </a:r>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月</a:t>
            </a:r>
            <a:r>
              <a:rPr lang="zh-CN" altLang="en-US" dirty="0">
                <a:solidFill>
                  <a:schemeClr val="bg1"/>
                </a:solidFill>
                <a:latin typeface="黑体" panose="02010609060101010101" pitchFamily="49" charset="-122"/>
                <a:ea typeface="黑体" panose="02010609060101010101" pitchFamily="49" charset="-122"/>
              </a:rPr>
              <a:t>深圳出境游客数量及走势</a:t>
            </a:r>
            <a:r>
              <a:rPr lang="zh-CN" altLang="en-US" dirty="0" smtClean="0">
                <a:solidFill>
                  <a:schemeClr val="bg1"/>
                </a:solidFill>
                <a:latin typeface="黑体" panose="02010609060101010101" pitchFamily="49" charset="-122"/>
                <a:ea typeface="黑体" panose="02010609060101010101" pitchFamily="49" charset="-122"/>
              </a:rPr>
              <a:t>图（每日）</a:t>
            </a:r>
            <a:endParaRPr lang="en-US" altLang="zh-CN"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manualLayout>
          <c:layoutTarget val="inner"/>
          <c:xMode val="edge"/>
          <c:yMode val="edge"/>
          <c:x val="0.105894952017758"/>
          <c:y val="0.131316518287254"/>
          <c:w val="0.88199639939853"/>
          <c:h val="0.694041719797242"/>
        </c:manualLayout>
      </c:layout>
      <c:lineChart>
        <c:grouping val="standard"/>
        <c:varyColors val="0"/>
        <c:ser>
          <c:idx val="0"/>
          <c:order val="0"/>
          <c:tx>
            <c:strRef>
              <c:f>Sheet1!$B$1</c:f>
              <c:strCache>
                <c:ptCount val="1"/>
                <c:pt idx="0">
                  <c:v>数量</c:v>
                </c:pt>
              </c:strCache>
            </c:strRef>
          </c:tx>
          <c:spPr>
            <a:ln w="28575" cap="rnd" cmpd="sng" algn="ctr">
              <a:solidFill>
                <a:schemeClr val="accent2"/>
              </a:solidFill>
              <a:prstDash val="solid"/>
              <a:round/>
            </a:ln>
            <a:effectLst/>
          </c:spPr>
          <c:marker>
            <c:symbol val="circle"/>
            <c:size val="8"/>
            <c:spPr>
              <a:solidFill>
                <a:schemeClr val="accent2"/>
              </a:solidFill>
              <a:ln w="9525" cap="flat" cmpd="sng" algn="ctr">
                <a:solidFill>
                  <a:schemeClr val="accent2"/>
                </a:solidFill>
                <a:prstDash val="solid"/>
                <a:round/>
              </a:ln>
              <a:effectLst/>
            </c:spPr>
          </c:marker>
          <c:dPt>
            <c:idx val="10"/>
            <c:marker>
              <c:symbol val="circle"/>
              <c:size val="8"/>
              <c:spPr>
                <a:solidFill>
                  <a:srgbClr val="C00000"/>
                </a:solidFill>
                <a:ln w="9525" cap="flat" cmpd="sng" algn="ctr">
                  <a:solidFill>
                    <a:schemeClr val="accent2"/>
                  </a:solidFill>
                  <a:prstDash val="solid"/>
                  <a:round/>
                </a:ln>
                <a:effectLst/>
              </c:spPr>
            </c:marker>
            <c:bubble3D val="0"/>
          </c:dPt>
          <c:dPt>
            <c:idx val="11"/>
            <c:marker>
              <c:symbol val="circle"/>
              <c:size val="8"/>
              <c:spPr>
                <a:solidFill>
                  <a:srgbClr val="C00000"/>
                </a:solidFill>
                <a:ln w="9525" cap="flat" cmpd="sng" algn="ctr">
                  <a:solidFill>
                    <a:schemeClr val="accent2"/>
                  </a:solidFill>
                  <a:prstDash val="solid"/>
                  <a:round/>
                </a:ln>
                <a:effectLst/>
              </c:spPr>
            </c:marker>
            <c:bubble3D val="0"/>
          </c:dPt>
          <c:dPt>
            <c:idx val="18"/>
            <c:marker>
              <c:symbol val="circle"/>
              <c:size val="8"/>
              <c:spPr>
                <a:solidFill>
                  <a:srgbClr val="C00000"/>
                </a:solidFill>
                <a:ln w="9525" cap="flat" cmpd="sng" algn="ctr">
                  <a:solidFill>
                    <a:schemeClr val="accent2"/>
                  </a:solidFill>
                  <a:prstDash val="solid"/>
                  <a:round/>
                </a:ln>
                <a:effectLst/>
              </c:spPr>
            </c:marker>
            <c:bubble3D val="0"/>
          </c:dPt>
          <c:dLbls>
            <c:delete val="1"/>
          </c:dLbls>
          <c:cat>
            <c:numRef>
              <c:f>Sheet1!$A$2:$A$32</c:f>
              <c:numCache>
                <c:formatCode>General</c:formatCode>
                <c:ptCount val="3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numCache>
            </c:numRef>
          </c:cat>
          <c:val>
            <c:numRef>
              <c:f>Sheet1!$B$2:$B$32</c:f>
              <c:numCache>
                <c:formatCode>0.0</c:formatCode>
                <c:ptCount val="31"/>
                <c:pt idx="0">
                  <c:v>4.42092631578947</c:v>
                </c:pt>
                <c:pt idx="1">
                  <c:v>4.43873684210526</c:v>
                </c:pt>
                <c:pt idx="2">
                  <c:v>4.04736842105263</c:v>
                </c:pt>
                <c:pt idx="3">
                  <c:v>3.99473684210526</c:v>
                </c:pt>
                <c:pt idx="4">
                  <c:v>4.01947368421053</c:v>
                </c:pt>
                <c:pt idx="5">
                  <c:v>3.45631578947368</c:v>
                </c:pt>
                <c:pt idx="6">
                  <c:v>3.95</c:v>
                </c:pt>
                <c:pt idx="7">
                  <c:v>4.41473684210526</c:v>
                </c:pt>
                <c:pt idx="8">
                  <c:v>4.91789473684211</c:v>
                </c:pt>
                <c:pt idx="9">
                  <c:v>4.87105263157895</c:v>
                </c:pt>
                <c:pt idx="10">
                  <c:v>4.88789473684211</c:v>
                </c:pt>
                <c:pt idx="11">
                  <c:v>5.16684210526316</c:v>
                </c:pt>
                <c:pt idx="12">
                  <c:v>4.05368421052632</c:v>
                </c:pt>
                <c:pt idx="13">
                  <c:v>4.52684210526316</c:v>
                </c:pt>
                <c:pt idx="14">
                  <c:v>4.52105263157895</c:v>
                </c:pt>
                <c:pt idx="15">
                  <c:v>4.54684210526316</c:v>
                </c:pt>
                <c:pt idx="16">
                  <c:v>4.60052631578947</c:v>
                </c:pt>
                <c:pt idx="17">
                  <c:v>4.53105263157895</c:v>
                </c:pt>
                <c:pt idx="18">
                  <c:v>4.88368421052632</c:v>
                </c:pt>
                <c:pt idx="19">
                  <c:v>4.09842105263158</c:v>
                </c:pt>
                <c:pt idx="20">
                  <c:v>4.29421052631579</c:v>
                </c:pt>
                <c:pt idx="21">
                  <c:v>3.90421052631579</c:v>
                </c:pt>
                <c:pt idx="22">
                  <c:v>4.56526315789474</c:v>
                </c:pt>
                <c:pt idx="23">
                  <c:v>4.38578947368421</c:v>
                </c:pt>
                <c:pt idx="24">
                  <c:v>4.43526315789474</c:v>
                </c:pt>
                <c:pt idx="25">
                  <c:v>4.59736842105263</c:v>
                </c:pt>
                <c:pt idx="26">
                  <c:v>3.77947368421053</c:v>
                </c:pt>
                <c:pt idx="27">
                  <c:v>4.36263157894737</c:v>
                </c:pt>
                <c:pt idx="28">
                  <c:v>4.46947368421053</c:v>
                </c:pt>
                <c:pt idx="29">
                  <c:v>4.4521052631579</c:v>
                </c:pt>
                <c:pt idx="30">
                  <c:v>4.43210526315789</c:v>
                </c:pt>
              </c:numCache>
            </c:numRef>
          </c:val>
          <c:smooth val="0"/>
        </c:ser>
        <c:dLbls>
          <c:showLegendKey val="0"/>
          <c:showVal val="0"/>
          <c:showCatName val="0"/>
          <c:showSerName val="0"/>
          <c:showPercent val="0"/>
          <c:showBubbleSize val="0"/>
        </c:dLbls>
        <c:marker val="1"/>
        <c:smooth val="0"/>
        <c:axId val="364330640"/>
        <c:axId val="364342064"/>
      </c:lineChart>
      <c:catAx>
        <c:axId val="364330640"/>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mn-lt"/>
                    <a:ea typeface="+mn-ea"/>
                    <a:cs typeface="+mn-cs"/>
                  </a:defRPr>
                </a:pPr>
                <a:r>
                  <a:rPr lang="zh-CN" altLang="en-US" dirty="0">
                    <a:solidFill>
                      <a:schemeClr val="bg1"/>
                    </a:solidFill>
                  </a:rPr>
                  <a:t>日期</a:t>
                </a:r>
                <a:endParaRPr lang="zh-CN" altLang="en-US" dirty="0">
                  <a:solidFill>
                    <a:schemeClr val="bg1"/>
                  </a:solidFill>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364342064"/>
        <c:crosses val="autoZero"/>
        <c:auto val="1"/>
        <c:lblAlgn val="ctr"/>
        <c:lblOffset val="100"/>
        <c:noMultiLvlLbl val="0"/>
      </c:catAx>
      <c:valAx>
        <c:axId val="364342064"/>
        <c:scaling>
          <c:orientation val="minMax"/>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1" vertOverflow="ellipsis" vert="horz" wrap="square" anchor="ctr" anchorCtr="1"/>
              <a:lstStyle/>
              <a:p>
                <a:pPr>
                  <a:defRPr lang="zh-CN" sz="1330" b="0" i="0" u="none" strike="noStrike" kern="1200" baseline="0">
                    <a:solidFill>
                      <a:schemeClr val="bg1"/>
                    </a:solidFill>
                    <a:latin typeface="+mn-lt"/>
                    <a:ea typeface="+mn-ea"/>
                    <a:cs typeface="+mn-cs"/>
                  </a:defRPr>
                </a:pPr>
                <a:r>
                  <a:rPr lang="zh-CN" altLang="en-US" dirty="0">
                    <a:solidFill>
                      <a:schemeClr val="bg1"/>
                    </a:solidFill>
                  </a:rPr>
                  <a:t>数量（万人次）</a:t>
                </a:r>
                <a:endParaRPr lang="zh-CN" altLang="en-US" dirty="0">
                  <a:solidFill>
                    <a:schemeClr val="bg1"/>
                  </a:solidFill>
                </a:endParaRPr>
              </a:p>
            </c:rich>
          </c:tx>
          <c:layout/>
          <c:overlay val="0"/>
          <c:spPr>
            <a:noFill/>
            <a:ln>
              <a:noFill/>
            </a:ln>
            <a:effectLst/>
          </c:spPr>
        </c:title>
        <c:numFmt formatCode="#,##0_);[Red]\(#,##0\)" sourceLinked="0"/>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364330640"/>
        <c:crosses val="autoZero"/>
        <c:crossBetween val="between"/>
      </c:valAx>
      <c:spPr>
        <a:noFill/>
        <a:ln>
          <a:noFill/>
        </a:ln>
        <a:effectLst/>
      </c:spPr>
    </c:plotArea>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mn-lt"/>
                <a:ea typeface="+mn-ea"/>
                <a:cs typeface="+mn-cs"/>
              </a:defRPr>
            </a:pPr>
            <a:r>
              <a:rPr lang="zh-CN" altLang="en-US" dirty="0"/>
              <a:t>深圳出境游类型分布</a:t>
            </a:r>
            <a:endParaRPr lang="zh-CN" altLang="en-US" dirty="0"/>
          </a:p>
        </c:rich>
      </c:tx>
      <c:layout/>
      <c:overlay val="0"/>
      <c:spPr>
        <a:noFill/>
        <a:ln>
          <a:noFill/>
        </a:ln>
        <a:effectLst/>
      </c:spPr>
    </c:title>
    <c:autoTitleDeleted val="0"/>
    <c:plotArea>
      <c:layout/>
      <c:doughnutChart>
        <c:varyColors val="1"/>
        <c:ser>
          <c:idx val="0"/>
          <c:order val="0"/>
          <c:tx>
            <c:strRef>
              <c:f>Sheet1!$B$1</c:f>
              <c:strCache>
                <c:ptCount val="1"/>
                <c:pt idx="0">
                  <c:v>停留天数</c:v>
                </c:pt>
              </c:strCache>
            </c:strRef>
          </c:tx>
          <c:spPr/>
          <c:explosion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Lbls>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mn-lt"/>
                    <a:ea typeface="+mn-ea"/>
                    <a:cs typeface="+mn-cs"/>
                  </a:defRPr>
                </a:pPr>
              </a:p>
            </c:txPr>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港澳一日游</c:v>
                </c:pt>
                <c:pt idx="1">
                  <c:v>港澳多日游</c:v>
                </c:pt>
                <c:pt idx="2">
                  <c:v>出国游</c:v>
                </c:pt>
              </c:strCache>
            </c:strRef>
          </c:cat>
          <c:val>
            <c:numRef>
              <c:f>Sheet1!$B$2:$B$4</c:f>
              <c:numCache>
                <c:formatCode>0%</c:formatCode>
                <c:ptCount val="3"/>
                <c:pt idx="0">
                  <c:v>0.480072774707356</c:v>
                </c:pt>
                <c:pt idx="1">
                  <c:v>0.411328138409255</c:v>
                </c:pt>
                <c:pt idx="2">
                  <c:v>0.108599086883389</c:v>
                </c:pt>
              </c:numCache>
            </c:numRef>
          </c:val>
        </c:ser>
        <c:dLbls>
          <c:showLegendKey val="0"/>
          <c:showVal val="0"/>
          <c:showCatName val="1"/>
          <c:showSerName val="0"/>
          <c:showPercent val="0"/>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legend>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mn-lt"/>
                <a:ea typeface="+mn-ea"/>
                <a:cs typeface="+mn-cs"/>
              </a:defRPr>
            </a:pPr>
            <a:r>
              <a:rPr lang="zh-CN" altLang="en-US" dirty="0"/>
              <a:t>港澳一日游游客年龄分布</a:t>
            </a:r>
            <a:endParaRPr lang="zh-CN" altLang="en-US" dirty="0"/>
          </a:p>
        </c:rich>
      </c:tx>
      <c:layout/>
      <c:overlay val="0"/>
      <c:spPr>
        <a:noFill/>
        <a:ln>
          <a:noFill/>
        </a:ln>
        <a:effectLst/>
      </c:spPr>
    </c:title>
    <c:autoTitleDeleted val="0"/>
    <c:plotArea>
      <c:layout/>
      <c:doughnutChart>
        <c:varyColors val="1"/>
        <c:ser>
          <c:idx val="0"/>
          <c:order val="0"/>
          <c:tx>
            <c:strRef>
              <c:f>Sheet1!$B$1</c:f>
              <c:strCache>
                <c:ptCount val="1"/>
                <c:pt idx="0">
                  <c:v>占比</c:v>
                </c:pt>
              </c:strCache>
            </c:strRef>
          </c:tx>
          <c:spPr/>
          <c:explosion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3"/>
              <c:layout>
                <c:manualLayout>
                  <c:x val="-0.05355561490561"/>
                  <c:y val="-0.0706503541259595"/>
                </c:manualLayout>
              </c:layou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mn-lt"/>
                    <a:ea typeface="+mn-ea"/>
                    <a:cs typeface="+mn-cs"/>
                  </a:defRPr>
                </a:pPr>
              </a:p>
            </c:txPr>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0.474168037182696</c:v>
                </c:pt>
                <c:pt idx="1">
                  <c:v>0.193138362531284</c:v>
                </c:pt>
                <c:pt idx="2">
                  <c:v>0.170771540936718</c:v>
                </c:pt>
                <c:pt idx="3">
                  <c:v>0.0833636038612799</c:v>
                </c:pt>
                <c:pt idx="4">
                  <c:v>0.0785584554880229</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legend>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mn-lt"/>
                <a:ea typeface="+mn-ea"/>
                <a:cs typeface="+mn-cs"/>
              </a:defRPr>
            </a:pPr>
            <a:r>
              <a:rPr lang="zh-CN" altLang="en-US" dirty="0"/>
              <a:t>港澳过夜游游客年龄分布</a:t>
            </a:r>
            <a:endParaRPr lang="zh-CN" altLang="en-US" dirty="0"/>
          </a:p>
        </c:rich>
      </c:tx>
      <c:layout/>
      <c:overlay val="0"/>
      <c:spPr>
        <a:noFill/>
        <a:ln>
          <a:noFill/>
        </a:ln>
        <a:effectLst/>
      </c:spPr>
    </c:title>
    <c:autoTitleDeleted val="0"/>
    <c:plotArea>
      <c:layout/>
      <c:doughnutChart>
        <c:varyColors val="1"/>
        <c:ser>
          <c:idx val="0"/>
          <c:order val="0"/>
          <c:tx>
            <c:strRef>
              <c:f>Sheet1!$B$1</c:f>
              <c:strCache>
                <c:ptCount val="1"/>
                <c:pt idx="0">
                  <c:v>一日游游客年龄分布</c:v>
                </c:pt>
              </c:strCache>
            </c:strRef>
          </c:tx>
          <c:spPr/>
          <c:explosion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mn-lt"/>
                    <a:ea typeface="+mn-ea"/>
                    <a:cs typeface="+mn-cs"/>
                  </a:defRPr>
                </a:pPr>
              </a:p>
            </c:txPr>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0.491126986246495</c:v>
                </c:pt>
                <c:pt idx="1">
                  <c:v>0.189768326879423</c:v>
                </c:pt>
                <c:pt idx="2">
                  <c:v>0.172826812658566</c:v>
                </c:pt>
                <c:pt idx="3">
                  <c:v>0.0765689678194685</c:v>
                </c:pt>
                <c:pt idx="4">
                  <c:v>0.0697089063960475</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legend>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00" b="1" i="0" u="none" strike="noStrike" kern="1200" cap="all" baseline="0">
                <a:solidFill>
                  <a:schemeClr val="bg1"/>
                </a:solidFill>
                <a:latin typeface="+mn-lt"/>
                <a:ea typeface="+mn-ea"/>
                <a:cs typeface="+mn-cs"/>
              </a:defRPr>
            </a:pPr>
            <a:r>
              <a:rPr lang="zh-CN" altLang="en-US" sz="1800" dirty="0">
                <a:solidFill>
                  <a:schemeClr val="bg1"/>
                </a:solidFill>
              </a:rPr>
              <a:t>游客年龄分布</a:t>
            </a:r>
            <a:endParaRPr lang="zh-CN" altLang="en-US" sz="1800" dirty="0">
              <a:solidFill>
                <a:schemeClr val="bg1"/>
              </a:solidFill>
            </a:endParaRPr>
          </a:p>
        </c:rich>
      </c:tx>
      <c:layout>
        <c:manualLayout>
          <c:xMode val="edge"/>
          <c:yMode val="edge"/>
          <c:x val="0.317925304830816"/>
          <c:y val="0.0176646252665342"/>
        </c:manualLayout>
      </c:layout>
      <c:overlay val="0"/>
      <c:spPr>
        <a:noFill/>
        <a:ln>
          <a:noFill/>
        </a:ln>
        <a:effectLst/>
      </c:spPr>
    </c:title>
    <c:autoTitleDeleted val="0"/>
    <c:plotArea>
      <c:layout>
        <c:manualLayout>
          <c:layoutTarget val="inner"/>
          <c:xMode val="edge"/>
          <c:yMode val="edge"/>
          <c:x val="0.314661667139665"/>
          <c:y val="0.350318136511968"/>
          <c:w val="0.342333944945939"/>
          <c:h val="0.628334630456451"/>
        </c:manualLayout>
      </c:layout>
      <c:pieChart>
        <c:varyColors val="1"/>
        <c:ser>
          <c:idx val="0"/>
          <c:order val="0"/>
          <c:tx>
            <c:strRef>
              <c:f>Sheet1!$B$1</c:f>
              <c:strCache>
                <c:ptCount val="1"/>
                <c:pt idx="0">
                  <c:v>年龄</c:v>
                </c:pt>
              </c:strCache>
            </c:strRef>
          </c:tx>
          <c:explosion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chemeClr val="accent5"/>
              </a:solidFill>
              <a:ln>
                <a:noFill/>
              </a:ln>
              <a:effectLst>
                <a:outerShdw blurRad="63500" sx="102000" sy="102000" algn="ctr" rotWithShape="0">
                  <a:prstClr val="black">
                    <a:alpha val="20000"/>
                  </a:prstClr>
                </a:outerShdw>
              </a:effectLst>
            </c:spPr>
          </c:dPt>
          <c:dLbls>
            <c:dLbl>
              <c:idx val="1"/>
              <c:layout>
                <c:manualLayout>
                  <c:x val="0.115732776496817"/>
                  <c:y val="-1.58952637019805e-16"/>
                </c:manualLayout>
              </c:layout>
              <c:dLblPos val="bestFit"/>
              <c:showLegendKey val="0"/>
              <c:showVal val="1"/>
              <c:showCatName val="1"/>
              <c:showSerName val="0"/>
              <c:showPercent val="0"/>
              <c:showBubbleSize val="0"/>
              <c:extLst>
                <c:ext xmlns:c15="http://schemas.microsoft.com/office/drawing/2012/chart" uri="{CE6537A1-D6FC-4f65-9D91-7224C49458BB}">
                  <c15:layout/>
                </c:ext>
              </c:extLst>
            </c:dLbl>
            <c:dLbl>
              <c:idx val="4"/>
              <c:layout>
                <c:manualLayout>
                  <c:x val="0.00944757359157684"/>
                  <c:y val="-0.00433512199784268"/>
                </c:manualLayout>
              </c:layout>
              <c:dLblPos val="bestFi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bg1"/>
                    </a:solidFill>
                    <a:latin typeface="+mn-lt"/>
                    <a:ea typeface="+mn-ea"/>
                    <a:cs typeface="+mn-cs"/>
                  </a:defRPr>
                </a:pPr>
              </a:p>
            </c:txPr>
            <c:dLblPos val="outEnd"/>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0.298950359133025</c:v>
                </c:pt>
                <c:pt idx="1">
                  <c:v>0.261618623063659</c:v>
                </c:pt>
                <c:pt idx="2">
                  <c:v>0.166427723446384</c:v>
                </c:pt>
                <c:pt idx="3">
                  <c:v>0.138246500059969</c:v>
                </c:pt>
                <c:pt idx="4">
                  <c:v>0.134756794296963</c:v>
                </c:pt>
              </c:numCache>
            </c:numRef>
          </c:val>
        </c:ser>
        <c:dLbls>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baseline="0">
                <a:solidFill>
                  <a:schemeClr val="bg1"/>
                </a:solidFill>
                <a:latin typeface="+mn-lt"/>
                <a:ea typeface="+mn-ea"/>
                <a:cs typeface="+mn-cs"/>
              </a:defRPr>
            </a:pPr>
            <a:r>
              <a:rPr lang="zh-CN" altLang="en-US" dirty="0"/>
              <a:t>港澳过夜游游客停留天数</a:t>
            </a:r>
            <a:endParaRPr lang="zh-CN" altLang="en-US"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停留天数</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dPt>
          <c:dPt>
            <c:idx val="1"/>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dPt>
          <c:dPt>
            <c:idx val="2"/>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dPt>
          <c:dPt>
            <c:idx val="3"/>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dPt>
          <c:dPt>
            <c:idx val="4"/>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Sheet1!$A$2:$A$6</c:f>
              <c:strCache>
                <c:ptCount val="5"/>
                <c:pt idx="0">
                  <c:v>2天</c:v>
                </c:pt>
                <c:pt idx="1">
                  <c:v>3天</c:v>
                </c:pt>
                <c:pt idx="2">
                  <c:v>4-6天</c:v>
                </c:pt>
                <c:pt idx="3">
                  <c:v>7-15天</c:v>
                </c:pt>
                <c:pt idx="4">
                  <c:v>15天以上</c:v>
                </c:pt>
              </c:strCache>
            </c:strRef>
          </c:cat>
          <c:val>
            <c:numRef>
              <c:f>Sheet1!$B$2:$B$6</c:f>
              <c:numCache>
                <c:formatCode>0.0%</c:formatCode>
                <c:ptCount val="5"/>
                <c:pt idx="0">
                  <c:v>0.885548804913874</c:v>
                </c:pt>
                <c:pt idx="1">
                  <c:v>0.0585024702897583</c:v>
                </c:pt>
                <c:pt idx="2">
                  <c:v>0.0403925757778075</c:v>
                </c:pt>
                <c:pt idx="3">
                  <c:v>0.014254239551342</c:v>
                </c:pt>
                <c:pt idx="4">
                  <c:v>0.00130190946721859</c:v>
                </c:pt>
              </c:numCache>
            </c:numRef>
          </c:val>
        </c:ser>
        <c:dLbls>
          <c:showLegendKey val="0"/>
          <c:showVal val="0"/>
          <c:showCatName val="0"/>
          <c:showSerName val="0"/>
          <c:showPercent val="0"/>
          <c:showBubbleSize val="0"/>
        </c:dLbls>
        <c:gapWidth val="100"/>
        <c:axId val="527559760"/>
        <c:axId val="527559216"/>
      </c:barChart>
      <c:catAx>
        <c:axId val="527559760"/>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527559216"/>
        <c:crosses val="autoZero"/>
        <c:auto val="1"/>
        <c:lblAlgn val="ctr"/>
        <c:lblOffset val="100"/>
        <c:noMultiLvlLbl val="0"/>
      </c:catAx>
      <c:valAx>
        <c:axId val="527559216"/>
        <c:scaling>
          <c:orientation val="minMax"/>
        </c:scaling>
        <c:delete val="1"/>
        <c:axPos val="l"/>
        <c:numFmt formatCode="0.0%"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bg1"/>
                </a:solidFill>
                <a:latin typeface="+mn-lt"/>
                <a:ea typeface="+mn-ea"/>
                <a:cs typeface="+mn-cs"/>
              </a:defRPr>
            </a:pPr>
          </a:p>
        </c:txPr>
        <c:crossAx val="527559760"/>
        <c:crosses val="autoZero"/>
        <c:crossBetween val="between"/>
      </c:valAx>
      <c:spPr>
        <a:noFill/>
        <a:ln w="28575">
          <a:noFill/>
        </a:ln>
        <a:effectLst/>
      </c:spPr>
    </c:plotArea>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mn-lt"/>
                <a:ea typeface="+mn-ea"/>
                <a:cs typeface="+mn-cs"/>
              </a:defRPr>
            </a:pPr>
            <a:r>
              <a:rPr lang="zh-CN" altLang="en-US" dirty="0"/>
              <a:t>出国游游客年龄分布</a:t>
            </a:r>
            <a:endParaRPr lang="zh-CN" altLang="en-US" dirty="0"/>
          </a:p>
        </c:rich>
      </c:tx>
      <c:layout/>
      <c:overlay val="0"/>
      <c:spPr>
        <a:noFill/>
        <a:ln>
          <a:noFill/>
        </a:ln>
        <a:effectLst/>
      </c:spPr>
    </c:title>
    <c:autoTitleDeleted val="0"/>
    <c:plotArea>
      <c:layout/>
      <c:doughnutChart>
        <c:varyColors val="1"/>
        <c:ser>
          <c:idx val="0"/>
          <c:order val="0"/>
          <c:tx>
            <c:strRef>
              <c:f>Sheet1!$B$1</c:f>
              <c:strCache>
                <c:ptCount val="1"/>
                <c:pt idx="0">
                  <c:v>一日游游客年龄分布</c:v>
                </c:pt>
              </c:strCache>
            </c:strRef>
          </c:tx>
          <c:spPr/>
          <c:explosion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2"/>
              <c:layout>
                <c:manualLayout>
                  <c:x val="-0.0825649063128154"/>
                  <c:y val="-0.0134572103097066"/>
                </c:manualLayout>
              </c:layout>
              <c:showLegendKey val="0"/>
              <c:showVal val="1"/>
              <c:showCatName val="1"/>
              <c:showSerName val="0"/>
              <c:showPercent val="0"/>
              <c:showBubbleSize val="0"/>
              <c:extLst>
                <c:ext xmlns:c15="http://schemas.microsoft.com/office/drawing/2012/chart" uri="{CE6537A1-D6FC-4f65-9D91-7224C49458BB}">
                  <c15:layout/>
                </c:ext>
              </c:extLst>
            </c:dLbl>
            <c:dLbl>
              <c:idx val="3"/>
              <c:layout>
                <c:manualLayout>
                  <c:x val="-0.0870278742216162"/>
                  <c:y val="-0.0672860515485329"/>
                </c:manualLayout>
              </c:layou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mn-lt"/>
                    <a:ea typeface="+mn-ea"/>
                    <a:cs typeface="+mn-cs"/>
                  </a:defRPr>
                </a:pPr>
              </a:p>
            </c:txPr>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壮盛年</c:v>
                </c:pt>
                <c:pt idx="1">
                  <c:v>中年</c:v>
                </c:pt>
                <c:pt idx="2">
                  <c:v>青年</c:v>
                </c:pt>
                <c:pt idx="3">
                  <c:v>老年</c:v>
                </c:pt>
                <c:pt idx="4">
                  <c:v>少年</c:v>
                </c:pt>
              </c:strCache>
            </c:strRef>
          </c:cat>
          <c:val>
            <c:numRef>
              <c:f>Sheet1!$B$2:$B$6</c:f>
              <c:numCache>
                <c:formatCode>0.0%</c:formatCode>
                <c:ptCount val="5"/>
                <c:pt idx="0">
                  <c:v>0.716866860538627</c:v>
                </c:pt>
                <c:pt idx="1">
                  <c:v>0.154153496017196</c:v>
                </c:pt>
                <c:pt idx="2">
                  <c:v>0.0810089771146795</c:v>
                </c:pt>
                <c:pt idx="3">
                  <c:v>0.0294221772664054</c:v>
                </c:pt>
                <c:pt idx="4">
                  <c:v>0.0185484890630927</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legend>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mn-lt"/>
                <a:ea typeface="+mn-ea"/>
                <a:cs typeface="+mn-cs"/>
              </a:defRPr>
            </a:pPr>
            <a:r>
              <a:rPr lang="en-US" altLang="zh-CN" dirty="0"/>
              <a:t>TOP15</a:t>
            </a:r>
            <a:r>
              <a:rPr lang="zh-CN" altLang="en-US" dirty="0"/>
              <a:t>出国游人数与占比（按目的国家）</a:t>
            </a:r>
            <a:endParaRPr lang="zh-CN" dirty="0"/>
          </a:p>
        </c:rich>
      </c:tx>
      <c:layout/>
      <c:overlay val="0"/>
      <c:spPr>
        <a:noFill/>
        <a:ln>
          <a:noFill/>
        </a:ln>
        <a:effectLst/>
      </c:spPr>
    </c:title>
    <c:autoTitleDeleted val="0"/>
    <c:plotArea>
      <c:layout/>
      <c:areaChart>
        <c:grouping val="stacked"/>
        <c:varyColors val="0"/>
        <c:ser>
          <c:idx val="0"/>
          <c:order val="0"/>
          <c:tx>
            <c:strRef>
              <c:f>Sheet1!$B$1</c:f>
              <c:strCache>
                <c:ptCount val="1"/>
                <c:pt idx="0">
                  <c:v>人数（万）</c:v>
                </c:pt>
              </c:strCache>
            </c:strRef>
          </c:tx>
          <c:spPr>
            <a:solidFill>
              <a:schemeClr val="accent1"/>
            </a:solidFill>
            <a:ln>
              <a:noFill/>
            </a:ln>
            <a:effectLst/>
          </c:spPr>
          <c:dLbls>
            <c:dLbl>
              <c:idx val="0"/>
              <c:layout>
                <c:manualLayout>
                  <c:x val="0.00354464483938093"/>
                  <c:y val="-0.293973947426943"/>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110281698824443"/>
                  <c:y val="-0.251977669223094"/>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0367605662748145"/>
                  <c:y val="-0.209981391019245"/>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511970485028174"/>
                  <c:y val="-0.199482321468282"/>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
                  <c:y val="-0.133863136774769"/>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148356382980263"/>
                  <c:y val="-0.107615462897363"/>
                </c:manualLayout>
              </c:layout>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00551408494122217"/>
                  <c:y val="-0.107615462897363"/>
                </c:manualLayout>
              </c:layout>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0.00223240840468115"/>
                  <c:y val="-0.0839925564076979"/>
                </c:manualLayout>
              </c:layout>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0"/>
                  <c:y val="-0.0813677890199573"/>
                </c:manualLayout>
              </c:layout>
              <c:showLegendKey val="0"/>
              <c:showVal val="1"/>
              <c:showCatName val="0"/>
              <c:showSerName val="0"/>
              <c:showPercent val="0"/>
              <c:showBubbleSize val="0"/>
              <c:extLst>
                <c:ext xmlns:c15="http://schemas.microsoft.com/office/drawing/2012/chart" uri="{CE6537A1-D6FC-4f65-9D91-7224C49458BB}">
                  <c15:layout/>
                </c:ext>
              </c:extLst>
            </c:dLbl>
            <c:dLbl>
              <c:idx val="9"/>
              <c:layout>
                <c:manualLayout>
                  <c:x val="0.00328182126317989"/>
                  <c:y val="-0.0761182542444762"/>
                </c:manualLayout>
              </c:layout>
              <c:numFmt formatCode="General" sourceLinked="1"/>
              <c:spPr>
                <a:noFill/>
                <a:ln>
                  <a:noFill/>
                </a:ln>
                <a:effectLst/>
              </c:spPr>
              <c:txPr>
                <a:bodyPr rot="0" spcFirstLastPara="1" vertOverflow="overflow" horzOverflow="overflow" vert="horz" wrap="square" lIns="38100" tIns="19050" rIns="38100" bIns="19050" anchor="ctr" anchorCtr="1">
                  <a:noAutofit/>
                </a:bodyPr>
                <a:lstStyle/>
                <a:p>
                  <a:pPr>
                    <a:defRPr lang="zh-CN" sz="1195" b="0" i="0" u="none" strike="noStrike" kern="1200" baseline="0">
                      <a:solidFill>
                        <a:schemeClr val="bg1"/>
                      </a:solidFill>
                      <a:latin typeface="+mn-lt"/>
                      <a:ea typeface="+mn-ea"/>
                      <a:cs typeface="+mn-cs"/>
                    </a:defRPr>
                  </a:pPr>
                </a:p>
              </c:txPr>
              <c:showLegendKey val="0"/>
              <c:showVal val="1"/>
              <c:showCatName val="0"/>
              <c:showSerName val="0"/>
              <c:showPercent val="0"/>
              <c:showBubbleSize val="0"/>
              <c:extLst>
                <c:ext xmlns:c15="http://schemas.microsoft.com/office/drawing/2012/chart" uri="{CE6537A1-D6FC-4f65-9D91-7224C49458BB}">
                  <c15:layout>
                    <c:manualLayout>
                      <c:w val="0.0618267859484327"/>
                      <c:h val="0.114466105779366"/>
                    </c:manualLayout>
                  </c15:layout>
                </c:ext>
              </c:extLst>
            </c:dLbl>
            <c:dLbl>
              <c:idx val="10"/>
              <c:layout>
                <c:manualLayout>
                  <c:x val="0.00367605662748145"/>
                  <c:y val="-0.065619184693514"/>
                </c:manualLayout>
              </c:layout>
              <c:showLegendKey val="0"/>
              <c:showVal val="1"/>
              <c:showCatName val="0"/>
              <c:showSerName val="0"/>
              <c:showPercent val="0"/>
              <c:showBubbleSize val="0"/>
              <c:extLst>
                <c:ext xmlns:c15="http://schemas.microsoft.com/office/drawing/2012/chart" uri="{CE6537A1-D6FC-4f65-9D91-7224C49458BB}">
                  <c15:layout/>
                </c:ext>
              </c:extLst>
            </c:dLbl>
            <c:dLbl>
              <c:idx val="11"/>
              <c:layout>
                <c:manualLayout>
                  <c:x val="-0.00183802831374072"/>
                  <c:y val="-0.0682439520812545"/>
                </c:manualLayout>
              </c:layout>
              <c:showLegendKey val="0"/>
              <c:showVal val="1"/>
              <c:showCatName val="0"/>
              <c:showSerName val="0"/>
              <c:showPercent val="0"/>
              <c:showBubbleSize val="0"/>
              <c:extLst>
                <c:ext xmlns:c15="http://schemas.microsoft.com/office/drawing/2012/chart" uri="{CE6537A1-D6FC-4f65-9D91-7224C49458BB}">
                  <c15:layout/>
                </c:ext>
              </c:extLst>
            </c:dLbl>
            <c:dLbl>
              <c:idx val="12"/>
              <c:layout>
                <c:manualLayout>
                  <c:x val="-0.00367605662748145"/>
                  <c:y val="-0.0734934868567357"/>
                </c:manualLayout>
              </c:layout>
              <c:showLegendKey val="0"/>
              <c:showVal val="1"/>
              <c:showCatName val="0"/>
              <c:showSerName val="0"/>
              <c:showPercent val="0"/>
              <c:showBubbleSize val="0"/>
              <c:extLst>
                <c:ext xmlns:c15="http://schemas.microsoft.com/office/drawing/2012/chart" uri="{CE6537A1-D6FC-4f65-9D91-7224C49458BB}">
                  <c15:layout/>
                </c:ext>
              </c:extLst>
            </c:dLbl>
            <c:dLbl>
              <c:idx val="13"/>
              <c:layout>
                <c:manualLayout>
                  <c:x val="-0.00183802831374072"/>
                  <c:y val="-0.0708687194689951"/>
                </c:manualLayout>
              </c:layout>
              <c:showLegendKey val="0"/>
              <c:showVal val="1"/>
              <c:showCatName val="0"/>
              <c:showSerName val="0"/>
              <c:showPercent val="0"/>
              <c:showBubbleSize val="0"/>
              <c:extLst>
                <c:ext xmlns:c15="http://schemas.microsoft.com/office/drawing/2012/chart" uri="{CE6537A1-D6FC-4f65-9D91-7224C49458BB}">
                  <c15:layout/>
                </c:ext>
              </c:extLst>
            </c:dLbl>
            <c:dLbl>
              <c:idx val="14"/>
              <c:layout>
                <c:manualLayout>
                  <c:x val="-0.00367605662748145"/>
                  <c:y val="-0.0656191846935141"/>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overflow" horzOverflow="overflow"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cap="flat" cmpd="sng" algn="ctr">
                      <a:solidFill>
                        <a:schemeClr val="tx1">
                          <a:lumMod val="35000"/>
                          <a:lumOff val="65000"/>
                        </a:schemeClr>
                      </a:solidFill>
                      <a:round/>
                    </a:ln>
                    <a:effectLst/>
                  </c:spPr>
                </c15:leaderLines>
              </c:ext>
            </c:extLst>
          </c:dLbls>
          <c:cat>
            <c:strRef>
              <c:f>Sheet1!$A$2:$A$16</c:f>
              <c:strCache>
                <c:ptCount val="15"/>
                <c:pt idx="0">
                  <c:v>日本</c:v>
                </c:pt>
                <c:pt idx="1">
                  <c:v>泰国</c:v>
                </c:pt>
                <c:pt idx="2">
                  <c:v>美国</c:v>
                </c:pt>
                <c:pt idx="3">
                  <c:v>加拿大</c:v>
                </c:pt>
                <c:pt idx="4">
                  <c:v>马来西亚</c:v>
                </c:pt>
                <c:pt idx="5">
                  <c:v>韩国</c:v>
                </c:pt>
                <c:pt idx="6">
                  <c:v>越南</c:v>
                </c:pt>
                <c:pt idx="7">
                  <c:v>印度尼西亚</c:v>
                </c:pt>
                <c:pt idx="8">
                  <c:v>菲律宾</c:v>
                </c:pt>
                <c:pt idx="9">
                  <c:v>新加坡</c:v>
                </c:pt>
                <c:pt idx="10">
                  <c:v>柬埔寨</c:v>
                </c:pt>
                <c:pt idx="11">
                  <c:v>挪威</c:v>
                </c:pt>
                <c:pt idx="12">
                  <c:v>法国</c:v>
                </c:pt>
                <c:pt idx="13">
                  <c:v>德国</c:v>
                </c:pt>
                <c:pt idx="14">
                  <c:v>阿拉伯联合酋长国</c:v>
                </c:pt>
              </c:strCache>
            </c:strRef>
          </c:cat>
          <c:val>
            <c:numRef>
              <c:f>Sheet1!$B$2:$B$16</c:f>
              <c:numCache>
                <c:formatCode>0.0</c:formatCode>
                <c:ptCount val="15"/>
                <c:pt idx="0">
                  <c:v>1.03684210526316</c:v>
                </c:pt>
                <c:pt idx="1">
                  <c:v>0.885263157894737</c:v>
                </c:pt>
                <c:pt idx="2">
                  <c:v>0.686842105263158</c:v>
                </c:pt>
                <c:pt idx="3">
                  <c:v>0.686842105263158</c:v>
                </c:pt>
                <c:pt idx="4">
                  <c:v>0.571578947368421</c:v>
                </c:pt>
                <c:pt idx="5">
                  <c:v>0.382105263157895</c:v>
                </c:pt>
                <c:pt idx="6">
                  <c:v>0.323684210526316</c:v>
                </c:pt>
                <c:pt idx="7">
                  <c:v>0.303157894736842</c:v>
                </c:pt>
                <c:pt idx="8">
                  <c:v>0.244210526315789</c:v>
                </c:pt>
                <c:pt idx="9">
                  <c:v>0.234736842105263</c:v>
                </c:pt>
                <c:pt idx="10">
                  <c:v>0.233684210526316</c:v>
                </c:pt>
                <c:pt idx="11">
                  <c:v>0.184210526315789</c:v>
                </c:pt>
                <c:pt idx="12">
                  <c:v>0.182105263157895</c:v>
                </c:pt>
                <c:pt idx="13">
                  <c:v>0.157894736842105</c:v>
                </c:pt>
                <c:pt idx="14">
                  <c:v>0.153684210526316</c:v>
                </c:pt>
              </c:numCache>
            </c:numRef>
          </c:val>
        </c:ser>
        <c:dLbls>
          <c:showLegendKey val="0"/>
          <c:showVal val="0"/>
          <c:showCatName val="0"/>
          <c:showSerName val="0"/>
          <c:showPercent val="0"/>
          <c:showBubbleSize val="0"/>
        </c:dLbls>
        <c:axId val="527573904"/>
        <c:axId val="527560304"/>
      </c:areaChart>
      <c:barChart>
        <c:barDir val="col"/>
        <c:grouping val="clustered"/>
        <c:varyColors val="0"/>
        <c:ser>
          <c:idx val="1"/>
          <c:order val="1"/>
          <c:tx>
            <c:strRef>
              <c:f>Sheet1!$C$1</c:f>
              <c:strCache>
                <c:ptCount val="1"/>
                <c:pt idx="0">
                  <c:v>占比</c:v>
                </c:pt>
              </c:strCache>
            </c:strRef>
          </c:tx>
          <c:spPr>
            <a:solidFill>
              <a:schemeClr val="accent2"/>
            </a:solidFill>
            <a:ln>
              <a:noFill/>
            </a:ln>
            <a:effectLst/>
          </c:spPr>
          <c:invertIfNegative val="0"/>
          <c:dLbls>
            <c:delete val="1"/>
          </c:dLbls>
          <c:cat>
            <c:strRef>
              <c:f>Sheet1!$A$2:$A$16</c:f>
              <c:strCache>
                <c:ptCount val="15"/>
                <c:pt idx="0">
                  <c:v>日本</c:v>
                </c:pt>
                <c:pt idx="1">
                  <c:v>泰国</c:v>
                </c:pt>
                <c:pt idx="2">
                  <c:v>美国</c:v>
                </c:pt>
                <c:pt idx="3">
                  <c:v>加拿大</c:v>
                </c:pt>
                <c:pt idx="4">
                  <c:v>马来西亚</c:v>
                </c:pt>
                <c:pt idx="5">
                  <c:v>韩国</c:v>
                </c:pt>
                <c:pt idx="6">
                  <c:v>越南</c:v>
                </c:pt>
                <c:pt idx="7">
                  <c:v>印度尼西亚</c:v>
                </c:pt>
                <c:pt idx="8">
                  <c:v>菲律宾</c:v>
                </c:pt>
                <c:pt idx="9">
                  <c:v>新加坡</c:v>
                </c:pt>
                <c:pt idx="10">
                  <c:v>柬埔寨</c:v>
                </c:pt>
                <c:pt idx="11">
                  <c:v>挪威</c:v>
                </c:pt>
                <c:pt idx="12">
                  <c:v>法国</c:v>
                </c:pt>
                <c:pt idx="13">
                  <c:v>德国</c:v>
                </c:pt>
                <c:pt idx="14">
                  <c:v>阿拉伯联合酋长国</c:v>
                </c:pt>
              </c:strCache>
            </c:strRef>
          </c:cat>
          <c:val>
            <c:numRef>
              <c:f>Sheet1!$C$2:$C$16</c:f>
              <c:numCache>
                <c:formatCode>0.0%</c:formatCode>
                <c:ptCount val="15"/>
                <c:pt idx="0">
                  <c:v>0.124541661398407</c:v>
                </c:pt>
                <c:pt idx="1">
                  <c:v>0.106334555569604</c:v>
                </c:pt>
                <c:pt idx="2">
                  <c:v>0.0825009482867619</c:v>
                </c:pt>
                <c:pt idx="3">
                  <c:v>0.0825009482867619</c:v>
                </c:pt>
                <c:pt idx="4">
                  <c:v>0.0686559615627766</c:v>
                </c:pt>
                <c:pt idx="5">
                  <c:v>0.0458970792767733</c:v>
                </c:pt>
                <c:pt idx="6">
                  <c:v>0.0388797572385889</c:v>
                </c:pt>
                <c:pt idx="7">
                  <c:v>0.0364142116576053</c:v>
                </c:pt>
                <c:pt idx="8">
                  <c:v>0.0293336705019598</c:v>
                </c:pt>
                <c:pt idx="9">
                  <c:v>0.0281957263876596</c:v>
                </c:pt>
                <c:pt idx="10">
                  <c:v>0.0280692881527374</c:v>
                </c:pt>
                <c:pt idx="11">
                  <c:v>0.0221266911113921</c:v>
                </c:pt>
                <c:pt idx="12">
                  <c:v>0.0218738146415476</c:v>
                </c:pt>
                <c:pt idx="13">
                  <c:v>0.0189657352383361</c:v>
                </c:pt>
                <c:pt idx="14">
                  <c:v>0.0184599822986471</c:v>
                </c:pt>
              </c:numCache>
            </c:numRef>
          </c:val>
        </c:ser>
        <c:dLbls>
          <c:showLegendKey val="0"/>
          <c:showVal val="0"/>
          <c:showCatName val="0"/>
          <c:showSerName val="0"/>
          <c:showPercent val="0"/>
          <c:showBubbleSize val="0"/>
        </c:dLbls>
        <c:gapWidth val="219"/>
        <c:axId val="527561392"/>
        <c:axId val="527566288"/>
      </c:barChart>
      <c:catAx>
        <c:axId val="527573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527560304"/>
        <c:crosses val="autoZero"/>
        <c:auto val="1"/>
        <c:lblAlgn val="ctr"/>
        <c:lblOffset val="100"/>
        <c:noMultiLvlLbl val="0"/>
      </c:catAx>
      <c:valAx>
        <c:axId val="52756030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527573904"/>
        <c:crosses val="autoZero"/>
        <c:crossBetween val="between"/>
      </c:valAx>
      <c:catAx>
        <c:axId val="527561392"/>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bg1"/>
                </a:solidFill>
                <a:latin typeface="+mn-lt"/>
                <a:ea typeface="+mn-ea"/>
                <a:cs typeface="+mn-cs"/>
              </a:defRPr>
            </a:pPr>
          </a:p>
        </c:txPr>
        <c:crossAx val="527566288"/>
        <c:crosses val="autoZero"/>
        <c:auto val="1"/>
        <c:lblAlgn val="ctr"/>
        <c:lblOffset val="100"/>
        <c:noMultiLvlLbl val="0"/>
      </c:catAx>
      <c:valAx>
        <c:axId val="527566288"/>
        <c:scaling>
          <c:orientation val="minMax"/>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527561392"/>
        <c:crosses val="max"/>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legend>
    <c:plotVisOnly val="1"/>
    <c:dispBlanksAs val="gap"/>
    <c:showDLblsOverMax val="0"/>
  </c:chart>
  <c:spPr>
    <a:noFill/>
    <a:ln>
      <a:noFill/>
    </a:ln>
    <a:effectLst/>
  </c:spPr>
  <c:txPr>
    <a:bodyPr/>
    <a:lstStyle/>
    <a:p>
      <a:pPr>
        <a:defRPr lang="zh-CN">
          <a:solidFill>
            <a:schemeClr val="bg1"/>
          </a:solidFill>
        </a:defRPr>
      </a:pPr>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mn-lt"/>
                <a:ea typeface="+mn-ea"/>
                <a:cs typeface="+mn-cs"/>
              </a:defRPr>
            </a:pPr>
            <a:r>
              <a:rPr lang="zh-CN" altLang="en-US" dirty="0"/>
              <a:t>出国游游客停留天数分析</a:t>
            </a:r>
            <a:endParaRPr lang="zh-CN" altLang="en-US" dirty="0"/>
          </a:p>
        </c:rich>
      </c:tx>
      <c:layout/>
      <c:overlay val="0"/>
      <c:spPr>
        <a:noFill/>
        <a:ln>
          <a:noFill/>
        </a:ln>
        <a:effectLst/>
      </c:spPr>
    </c:title>
    <c:autoTitleDeleted val="0"/>
    <c:plotArea>
      <c:layout/>
      <c:doughnutChart>
        <c:varyColors val="1"/>
        <c:ser>
          <c:idx val="0"/>
          <c:order val="0"/>
          <c:tx>
            <c:strRef>
              <c:f>Sheet1!$B$1</c:f>
              <c:strCache>
                <c:ptCount val="1"/>
                <c:pt idx="0">
                  <c:v>停留天数</c:v>
                </c:pt>
              </c:strCache>
            </c:strRef>
          </c:tx>
          <c:spPr/>
          <c:explosion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Pt>
            <c:idx val="5"/>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dPt>
          <c:dLbls>
            <c:dLbl>
              <c:idx val="5"/>
              <c:layout>
                <c:manualLayout>
                  <c:x val="0.00396773326834991"/>
                  <c:y val="-0.102629346689964"/>
                </c:manualLayout>
              </c:layou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mn-lt"/>
                    <a:ea typeface="+mn-ea"/>
                    <a:cs typeface="+mn-cs"/>
                  </a:defRPr>
                </a:pPr>
              </a:p>
            </c:txPr>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1天</c:v>
                </c:pt>
                <c:pt idx="1">
                  <c:v>2天</c:v>
                </c:pt>
                <c:pt idx="2">
                  <c:v>3天</c:v>
                </c:pt>
                <c:pt idx="3">
                  <c:v>4-6天</c:v>
                </c:pt>
                <c:pt idx="4">
                  <c:v>7-15天</c:v>
                </c:pt>
                <c:pt idx="5">
                  <c:v>15天以上</c:v>
                </c:pt>
              </c:strCache>
            </c:strRef>
          </c:cat>
          <c:val>
            <c:numRef>
              <c:f>Sheet1!$B$2:$B$7</c:f>
              <c:numCache>
                <c:formatCode>0.0%</c:formatCode>
                <c:ptCount val="6"/>
                <c:pt idx="0">
                  <c:v>0.508663209814089</c:v>
                </c:pt>
                <c:pt idx="1">
                  <c:v>0.153281902112053</c:v>
                </c:pt>
                <c:pt idx="2">
                  <c:v>0.0981408878209182</c:v>
                </c:pt>
                <c:pt idx="3">
                  <c:v>0.148286328569622</c:v>
                </c:pt>
                <c:pt idx="4">
                  <c:v>0.0734791956494246</c:v>
                </c:pt>
                <c:pt idx="5">
                  <c:v>0.018148476033894</c:v>
                </c:pt>
              </c:numCache>
            </c:numRef>
          </c:val>
        </c:ser>
        <c:dLbls>
          <c:showLegendKey val="0"/>
          <c:showVal val="0"/>
          <c:showCatName val="1"/>
          <c:showSerName val="0"/>
          <c:showPercent val="0"/>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legend>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mn-lt"/>
                <a:ea typeface="+mn-ea"/>
                <a:cs typeface="+mn-cs"/>
              </a:defRPr>
            </a:pPr>
            <a:r>
              <a:rPr lang="zh-CN" altLang="en-US" dirty="0"/>
              <a:t>来深圳游客停留天数分析</a:t>
            </a:r>
            <a:endParaRPr lang="zh-CN" altLang="en-US" dirty="0"/>
          </a:p>
        </c:rich>
      </c:tx>
      <c:layout/>
      <c:overlay val="0"/>
      <c:spPr>
        <a:noFill/>
        <a:ln>
          <a:noFill/>
        </a:ln>
        <a:effectLst/>
      </c:spPr>
    </c:title>
    <c:autoTitleDeleted val="0"/>
    <c:plotArea>
      <c:layout/>
      <c:doughnutChart>
        <c:varyColors val="1"/>
        <c:ser>
          <c:idx val="0"/>
          <c:order val="0"/>
          <c:tx>
            <c:strRef>
              <c:f>Sheet1!$B$1</c:f>
              <c:strCache>
                <c:ptCount val="1"/>
                <c:pt idx="0">
                  <c:v>停留天数</c:v>
                </c:pt>
              </c:strCache>
            </c:strRef>
          </c:tx>
          <c:spPr/>
          <c:explosion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Pt>
            <c:idx val="5"/>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dPt>
          <c:dLbls>
            <c:dLbl>
              <c:idx val="0"/>
              <c:layout>
                <c:manualLayout>
                  <c:x val="0.0257902662442749"/>
                  <c:y val="0"/>
                </c:manualLayout>
              </c:layout>
              <c:showLegendKey val="0"/>
              <c:showVal val="1"/>
              <c:showCatName val="1"/>
              <c:showSerName val="0"/>
              <c:showPercent val="0"/>
              <c:showBubbleSize val="0"/>
              <c:extLst>
                <c:ext xmlns:c15="http://schemas.microsoft.com/office/drawing/2012/chart" uri="{CE6537A1-D6FC-4f65-9D91-7224C49458BB}">
                  <c15:layout/>
                </c:ext>
              </c:extLst>
            </c:dLbl>
            <c:dLbl>
              <c:idx val="5"/>
              <c:layout>
                <c:manualLayout>
                  <c:x val="-0.029757999512625"/>
                  <c:y val="0.00962150125218409"/>
                </c:manualLayout>
              </c:layou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mn-lt"/>
                    <a:ea typeface="+mn-ea"/>
                    <a:cs typeface="+mn-cs"/>
                  </a:defRPr>
                </a:pPr>
              </a:p>
            </c:txPr>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1天</c:v>
                </c:pt>
                <c:pt idx="1">
                  <c:v>2天</c:v>
                </c:pt>
                <c:pt idx="2">
                  <c:v>3天</c:v>
                </c:pt>
                <c:pt idx="3">
                  <c:v>4-6天</c:v>
                </c:pt>
                <c:pt idx="4">
                  <c:v>7-15天</c:v>
                </c:pt>
                <c:pt idx="5">
                  <c:v>15天以上</c:v>
                </c:pt>
              </c:strCache>
            </c:strRef>
          </c:cat>
          <c:val>
            <c:numRef>
              <c:f>Sheet1!$B$2:$B$7</c:f>
              <c:numCache>
                <c:formatCode>0.0%</c:formatCode>
                <c:ptCount val="6"/>
                <c:pt idx="0">
                  <c:v>0.145710967117104</c:v>
                </c:pt>
                <c:pt idx="1">
                  <c:v>0.148969457053797</c:v>
                </c:pt>
                <c:pt idx="2">
                  <c:v>0.105309586174318</c:v>
                </c:pt>
                <c:pt idx="3">
                  <c:v>0.163992035366764</c:v>
                </c:pt>
                <c:pt idx="4">
                  <c:v>0.204231719355041</c:v>
                </c:pt>
                <c:pt idx="5">
                  <c:v>0.231786234932976</c:v>
                </c:pt>
              </c:numCache>
            </c:numRef>
          </c:val>
        </c:ser>
        <c:dLbls>
          <c:showLegendKey val="0"/>
          <c:showVal val="0"/>
          <c:showCatName val="1"/>
          <c:showSerName val="0"/>
          <c:showPercent val="0"/>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legend>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mn-lt"/>
                <a:ea typeface="+mn-ea"/>
                <a:cs typeface="+mn-cs"/>
              </a:defRPr>
            </a:pPr>
            <a:r>
              <a:rPr lang="zh-CN" altLang="en-US" dirty="0"/>
              <a:t>深圳一日游游客年龄分布</a:t>
            </a:r>
            <a:endParaRPr lang="zh-CN" altLang="en-US" dirty="0"/>
          </a:p>
        </c:rich>
      </c:tx>
      <c:layout/>
      <c:overlay val="0"/>
      <c:spPr>
        <a:noFill/>
        <a:ln>
          <a:noFill/>
        </a:ln>
        <a:effectLst/>
      </c:spPr>
    </c:title>
    <c:autoTitleDeleted val="0"/>
    <c:plotArea>
      <c:layout/>
      <c:doughnutChart>
        <c:varyColors val="1"/>
        <c:ser>
          <c:idx val="0"/>
          <c:order val="0"/>
          <c:tx>
            <c:strRef>
              <c:f>Sheet1!$B$1</c:f>
              <c:strCache>
                <c:ptCount val="1"/>
                <c:pt idx="0">
                  <c:v>一日游游客年龄分布</c:v>
                </c:pt>
              </c:strCache>
            </c:strRef>
          </c:tx>
          <c:spPr/>
          <c:explosion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4"/>
              <c:layout>
                <c:manualLayout>
                  <c:x val="-0.0156203876808029"/>
                  <c:y val="-0.111021985055079"/>
                </c:manualLayout>
              </c:layou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mn-lt"/>
                    <a:ea typeface="+mn-ea"/>
                    <a:cs typeface="+mn-cs"/>
                  </a:defRPr>
                </a:pPr>
              </a:p>
            </c:txPr>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0.402889894664676</c:v>
                </c:pt>
                <c:pt idx="1">
                  <c:v>0.2389026069476</c:v>
                </c:pt>
                <c:pt idx="2">
                  <c:v>0.157202368156545</c:v>
                </c:pt>
                <c:pt idx="3">
                  <c:v>0.1029369556755</c:v>
                </c:pt>
                <c:pt idx="4">
                  <c:v>0.0980681745556801</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legend>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baseline="0">
                <a:solidFill>
                  <a:schemeClr val="bg1"/>
                </a:solidFill>
                <a:latin typeface="+mn-lt"/>
                <a:ea typeface="+mn-ea"/>
                <a:cs typeface="+mn-cs"/>
              </a:defRPr>
            </a:pPr>
            <a:r>
              <a:rPr lang="zh-CN" altLang="en-US" dirty="0"/>
              <a:t>深圳过夜游游客停留天数</a:t>
            </a:r>
            <a:endParaRPr lang="zh-CN" altLang="en-US"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停留天数</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bevelB w="152400" h="50800" prst="softRound"/>
            </a:sp3d>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Lbls>
            <c:dLbl>
              <c:idx val="0"/>
              <c:layout/>
              <c:dLblPos val="outEnd"/>
              <c:showLegendKey val="0"/>
              <c:showVal val="1"/>
              <c:showCatName val="0"/>
              <c:showSerName val="0"/>
              <c:showPercent val="0"/>
              <c:showBubbleSize val="0"/>
              <c:extLst>
                <c:ext xmlns:c15="http://schemas.microsoft.com/office/drawing/2012/chart" uri="{CE6537A1-D6FC-4f65-9D91-7224C49458BB}"/>
              </c:extLst>
            </c:dLbl>
            <c:dLbl>
              <c:idx val="1"/>
              <c:layout/>
              <c:dLblPos val="outEnd"/>
              <c:showLegendKey val="0"/>
              <c:showVal val="1"/>
              <c:showCatName val="0"/>
              <c:showSerName val="0"/>
              <c:showPercent val="0"/>
              <c:showBubbleSize val="0"/>
              <c:extLst>
                <c:ext xmlns:c15="http://schemas.microsoft.com/office/drawing/2012/chart" uri="{CE6537A1-D6FC-4f65-9D91-7224C49458BB}"/>
              </c:extLst>
            </c:dLbl>
            <c:dLbl>
              <c:idx val="2"/>
              <c:layout/>
              <c:dLblPos val="outEnd"/>
              <c:showLegendKey val="0"/>
              <c:showVal val="1"/>
              <c:showCatName val="0"/>
              <c:showSerName val="0"/>
              <c:showPercent val="0"/>
              <c:showBubbleSize val="0"/>
              <c:extLst>
                <c:ext xmlns:c15="http://schemas.microsoft.com/office/drawing/2012/chart" uri="{CE6537A1-D6FC-4f65-9D91-7224C49458BB}"/>
              </c:extLst>
            </c:dLbl>
            <c:dLbl>
              <c:idx val="3"/>
              <c:layout/>
              <c:dLblPos val="outEnd"/>
              <c:showLegendKey val="0"/>
              <c:showVal val="1"/>
              <c:showCatName val="0"/>
              <c:showSerName val="0"/>
              <c:showPercent val="0"/>
              <c:showBubbleSize val="0"/>
              <c:extLst>
                <c:ext xmlns:c15="http://schemas.microsoft.com/office/drawing/2012/chart" uri="{CE6537A1-D6FC-4f65-9D91-7224C49458BB}"/>
              </c:extLst>
            </c:dLbl>
            <c:dLbl>
              <c:idx val="4"/>
              <c:layout/>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dLblPos val="outEnd"/>
            <c:showLegendKey val="0"/>
            <c:showVal val="0"/>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Sheet1!$A$2:$A$6</c:f>
              <c:strCache>
                <c:ptCount val="5"/>
                <c:pt idx="0">
                  <c:v>2天</c:v>
                </c:pt>
                <c:pt idx="1">
                  <c:v>3天</c:v>
                </c:pt>
                <c:pt idx="2">
                  <c:v>4-6天</c:v>
                </c:pt>
                <c:pt idx="3">
                  <c:v>7-15天</c:v>
                </c:pt>
                <c:pt idx="4">
                  <c:v>15天以上</c:v>
                </c:pt>
              </c:strCache>
            </c:strRef>
          </c:cat>
          <c:val>
            <c:numRef>
              <c:f>Sheet1!$B$2:$B$6</c:f>
              <c:numCache>
                <c:formatCode>0.0%</c:formatCode>
                <c:ptCount val="5"/>
                <c:pt idx="0">
                  <c:v>0.174378285708623</c:v>
                </c:pt>
                <c:pt idx="1">
                  <c:v>0.123271611972986</c:v>
                </c:pt>
                <c:pt idx="2">
                  <c:v>0.191963175288994</c:v>
                </c:pt>
                <c:pt idx="3">
                  <c:v>0.239066301326423</c:v>
                </c:pt>
                <c:pt idx="4">
                  <c:v>0.271320625702974</c:v>
                </c:pt>
              </c:numCache>
            </c:numRef>
          </c:val>
        </c:ser>
        <c:dLbls>
          <c:showLegendKey val="0"/>
          <c:showVal val="0"/>
          <c:showCatName val="0"/>
          <c:showSerName val="0"/>
          <c:showPercent val="0"/>
          <c:showBubbleSize val="0"/>
        </c:dLbls>
        <c:gapWidth val="100"/>
        <c:axId val="122527824"/>
        <c:axId val="122526192"/>
      </c:barChart>
      <c:catAx>
        <c:axId val="122527824"/>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122526192"/>
        <c:crosses val="autoZero"/>
        <c:auto val="1"/>
        <c:lblAlgn val="ctr"/>
        <c:lblOffset val="100"/>
        <c:noMultiLvlLbl val="0"/>
      </c:catAx>
      <c:valAx>
        <c:axId val="122526192"/>
        <c:scaling>
          <c:orientation val="minMax"/>
        </c:scaling>
        <c:delete val="1"/>
        <c:axPos val="l"/>
        <c:numFmt formatCode="0.0%"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bg1"/>
                </a:solidFill>
                <a:latin typeface="+mn-lt"/>
                <a:ea typeface="+mn-ea"/>
                <a:cs typeface="+mn-cs"/>
              </a:defRPr>
            </a:pPr>
          </a:p>
        </c:txPr>
        <c:crossAx val="122527824"/>
        <c:crosses val="autoZero"/>
        <c:crossBetween val="between"/>
      </c:valAx>
      <c:spPr>
        <a:noFill/>
        <a:ln w="28575">
          <a:noFill/>
        </a:ln>
        <a:effectLst/>
      </c:spPr>
    </c:plotArea>
    <c:plotVisOnly val="1"/>
    <c:dispBlanksAs val="gap"/>
    <c:showDLblsOverMax val="0"/>
  </c:chart>
  <c:spPr>
    <a:noFill/>
    <a:ln w="28575">
      <a:solidFill>
        <a:schemeClr val="bg1">
          <a:alpha val="94000"/>
        </a:schemeClr>
      </a:solidFill>
    </a:ln>
    <a:effectLst/>
  </c:spPr>
  <c:txPr>
    <a:bodyPr/>
    <a:lstStyle/>
    <a:p>
      <a:pPr>
        <a:defRPr lang="zh-CN">
          <a:solidFill>
            <a:schemeClr val="bg1"/>
          </a:solidFill>
        </a:defRPr>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mn-lt"/>
                <a:ea typeface="+mn-ea"/>
                <a:cs typeface="+mn-cs"/>
              </a:defRPr>
            </a:pPr>
            <a:r>
              <a:rPr lang="zh-CN" altLang="en-US" dirty="0"/>
              <a:t>深圳过夜游游客年龄分布</a:t>
            </a:r>
            <a:endParaRPr lang="zh-CN" altLang="en-US" dirty="0"/>
          </a:p>
        </c:rich>
      </c:tx>
      <c:layout/>
      <c:overlay val="0"/>
      <c:spPr>
        <a:noFill/>
        <a:ln>
          <a:noFill/>
        </a:ln>
        <a:effectLst/>
      </c:spPr>
    </c:title>
    <c:autoTitleDeleted val="0"/>
    <c:plotArea>
      <c:layout/>
      <c:doughnutChart>
        <c:varyColors val="1"/>
        <c:ser>
          <c:idx val="0"/>
          <c:order val="0"/>
          <c:tx>
            <c:strRef>
              <c:f>Sheet1!$B$1</c:f>
              <c:strCache>
                <c:ptCount val="1"/>
                <c:pt idx="0">
                  <c:v>一日游游客年龄分布</c:v>
                </c:pt>
              </c:strCache>
            </c:strRef>
          </c:tx>
          <c:spPr/>
          <c:explosion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4"/>
              <c:layout>
                <c:manualLayout>
                  <c:x val="-0.0133889037264025"/>
                  <c:y val="-0.0302787231968398"/>
                </c:manualLayout>
              </c:layou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mn-lt"/>
                    <a:ea typeface="+mn-ea"/>
                    <a:cs typeface="+mn-cs"/>
                  </a:defRPr>
                </a:pPr>
              </a:p>
            </c:txPr>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0.284289793028394</c:v>
                </c:pt>
                <c:pt idx="1">
                  <c:v>0.264822694105538</c:v>
                </c:pt>
                <c:pt idx="2">
                  <c:v>0.167728950456622</c:v>
                </c:pt>
                <c:pt idx="3">
                  <c:v>0.143226875495794</c:v>
                </c:pt>
                <c:pt idx="4">
                  <c:v>0.139931686913651</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legend>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mn-lt"/>
                <a:ea typeface="+mn-ea"/>
                <a:cs typeface="+mn-cs"/>
              </a:defRPr>
            </a:pPr>
            <a:r>
              <a:rPr lang="zh-CN" altLang="en-US" dirty="0"/>
              <a:t>港澳一日游游客年龄分布</a:t>
            </a:r>
            <a:endParaRPr lang="zh-CN" altLang="en-US" dirty="0"/>
          </a:p>
        </c:rich>
      </c:tx>
      <c:layout/>
      <c:overlay val="0"/>
      <c:spPr>
        <a:noFill/>
        <a:ln>
          <a:noFill/>
        </a:ln>
        <a:effectLst/>
      </c:spPr>
    </c:title>
    <c:autoTitleDeleted val="0"/>
    <c:plotArea>
      <c:layout/>
      <c:doughnutChart>
        <c:varyColors val="1"/>
        <c:ser>
          <c:idx val="0"/>
          <c:order val="0"/>
          <c:tx>
            <c:strRef>
              <c:f>Sheet1!$B$1</c:f>
              <c:strCache>
                <c:ptCount val="1"/>
                <c:pt idx="0">
                  <c:v>一日游游客年龄分布</c:v>
                </c:pt>
              </c:strCache>
            </c:strRef>
          </c:tx>
          <c:spPr/>
          <c:explosion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4"/>
              <c:layout>
                <c:manualLayout>
                  <c:x val="-0.026777807452805"/>
                  <c:y val="-0.0639217489711062"/>
                </c:manualLayout>
              </c:layou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mn-lt"/>
                    <a:ea typeface="+mn-ea"/>
                    <a:cs typeface="+mn-cs"/>
                  </a:defRPr>
                </a:pPr>
              </a:p>
            </c:txPr>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0.449467102458434</c:v>
                </c:pt>
                <c:pt idx="1">
                  <c:v>0.284268864572971</c:v>
                </c:pt>
                <c:pt idx="2">
                  <c:v>0.14372601961063</c:v>
                </c:pt>
                <c:pt idx="3">
                  <c:v>0.0654256075031974</c:v>
                </c:pt>
                <c:pt idx="4">
                  <c:v>0.0571124058547677</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legend>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baseline="0">
                <a:solidFill>
                  <a:schemeClr val="bg1"/>
                </a:solidFill>
                <a:latin typeface="+mn-lt"/>
                <a:ea typeface="+mn-ea"/>
                <a:cs typeface="+mn-cs"/>
              </a:defRPr>
            </a:pPr>
            <a:r>
              <a:rPr lang="zh-CN" altLang="en-US" dirty="0"/>
              <a:t>港澳过夜游游客停留天数</a:t>
            </a:r>
            <a:endParaRPr lang="zh-CN" altLang="en-US"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占比</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Sheet1!$A$2:$A$6</c:f>
              <c:strCache>
                <c:ptCount val="5"/>
                <c:pt idx="0">
                  <c:v>2天</c:v>
                </c:pt>
                <c:pt idx="1">
                  <c:v>3天</c:v>
                </c:pt>
                <c:pt idx="2">
                  <c:v>4-6天</c:v>
                </c:pt>
                <c:pt idx="3">
                  <c:v>7-15天</c:v>
                </c:pt>
                <c:pt idx="4">
                  <c:v>15天以上</c:v>
                </c:pt>
              </c:strCache>
            </c:strRef>
          </c:cat>
          <c:val>
            <c:numRef>
              <c:f>Sheet1!$B$2:$B$6</c:f>
              <c:numCache>
                <c:formatCode>0.0%</c:formatCode>
                <c:ptCount val="5"/>
                <c:pt idx="0">
                  <c:v>0.171446691565076</c:v>
                </c:pt>
                <c:pt idx="1">
                  <c:v>0.135840623332696</c:v>
                </c:pt>
                <c:pt idx="2">
                  <c:v>0.212337799611424</c:v>
                </c:pt>
                <c:pt idx="3">
                  <c:v>0.222102539839133</c:v>
                </c:pt>
                <c:pt idx="4">
                  <c:v>0.258272345651671</c:v>
                </c:pt>
              </c:numCache>
            </c:numRef>
          </c:val>
        </c:ser>
        <c:dLbls>
          <c:showLegendKey val="0"/>
          <c:showVal val="0"/>
          <c:showCatName val="0"/>
          <c:showSerName val="0"/>
          <c:showPercent val="0"/>
          <c:showBubbleSize val="0"/>
        </c:dLbls>
        <c:gapWidth val="100"/>
        <c:axId val="122535440"/>
        <c:axId val="122531088"/>
      </c:barChart>
      <c:catAx>
        <c:axId val="122535440"/>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122531088"/>
        <c:crosses val="autoZero"/>
        <c:auto val="1"/>
        <c:lblAlgn val="ctr"/>
        <c:lblOffset val="100"/>
        <c:noMultiLvlLbl val="0"/>
      </c:catAx>
      <c:valAx>
        <c:axId val="122531088"/>
        <c:scaling>
          <c:orientation val="minMax"/>
        </c:scaling>
        <c:delete val="1"/>
        <c:axPos val="l"/>
        <c:numFmt formatCode="0.0%"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bg1"/>
                </a:solidFill>
                <a:latin typeface="+mn-lt"/>
                <a:ea typeface="+mn-ea"/>
                <a:cs typeface="+mn-cs"/>
              </a:defRPr>
            </a:pPr>
          </a:p>
        </c:txPr>
        <c:crossAx val="122535440"/>
        <c:crosses val="autoZero"/>
        <c:crossBetween val="between"/>
      </c:valAx>
      <c:spPr>
        <a:noFill/>
        <a:ln w="28575">
          <a:noFill/>
        </a:ln>
        <a:effectLst/>
      </c:spPr>
    </c:plotArea>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mn-lt"/>
                <a:ea typeface="+mn-ea"/>
                <a:cs typeface="+mn-cs"/>
              </a:defRPr>
            </a:pPr>
            <a:r>
              <a:rPr lang="zh-CN" altLang="en-US" dirty="0"/>
              <a:t>港澳过夜游游客年龄分布</a:t>
            </a:r>
            <a:endParaRPr lang="zh-CN" altLang="en-US" dirty="0"/>
          </a:p>
        </c:rich>
      </c:tx>
      <c:layout/>
      <c:overlay val="0"/>
      <c:spPr>
        <a:noFill/>
        <a:ln>
          <a:noFill/>
        </a:ln>
        <a:effectLst/>
      </c:spPr>
    </c:title>
    <c:autoTitleDeleted val="0"/>
    <c:plotArea>
      <c:layout/>
      <c:doughnutChart>
        <c:varyColors val="1"/>
        <c:ser>
          <c:idx val="0"/>
          <c:order val="0"/>
          <c:tx>
            <c:strRef>
              <c:f>Sheet1!$B$1</c:f>
              <c:strCache>
                <c:ptCount val="1"/>
                <c:pt idx="0">
                  <c:v>一日游游客年龄分布</c:v>
                </c:pt>
              </c:strCache>
            </c:strRef>
          </c:tx>
          <c:spPr/>
          <c:explosion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4"/>
              <c:layout>
                <c:manualLayout>
                  <c:x val="-0.00892593581760175"/>
                  <c:y val="-0.0403716309291198"/>
                </c:manualLayout>
              </c:layou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mn-lt"/>
                    <a:ea typeface="+mn-ea"/>
                    <a:cs typeface="+mn-cs"/>
                  </a:defRPr>
                </a:pPr>
              </a:p>
            </c:txPr>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0.316966885783937</c:v>
                </c:pt>
                <c:pt idx="1">
                  <c:v>0.258127733037383</c:v>
                </c:pt>
                <c:pt idx="2">
                  <c:v>0.173354960492492</c:v>
                </c:pt>
                <c:pt idx="3">
                  <c:v>0.128933913851816</c:v>
                </c:pt>
                <c:pt idx="4">
                  <c:v>0.122616506834372</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legend>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1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17.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4C2A6-243A-4CFB-B339-47422C382E1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797DBA-12B7-4E05-A01E-39188892D4A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797DBA-12B7-4E05-A01E-39188892D4A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a:defRPr>
                <a:solidFill>
                  <a:schemeClr val="bg1"/>
                </a:solidFill>
              </a:defRPr>
            </a:lvl1pPr>
          </a:lstStyle>
          <a:p>
            <a:fld id="{091724DE-F2C0-4355-A5F3-6327789F68F2}"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3C9663-38A9-4B57-9670-14B0C1740DB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3.png"/><Relationship Id="rId7" Type="http://schemas.openxmlformats.org/officeDocument/2006/relationships/image" Target="../media/image2.png"/><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 Id="rId3" Type="http://schemas.openxmlformats.org/officeDocument/2006/relationships/image" Target="../media/image7.png"/><Relationship Id="rId2" Type="http://schemas.openxmlformats.org/officeDocument/2006/relationships/image" Target="../media/image6.png"/><Relationship Id="rId10" Type="http://schemas.openxmlformats.org/officeDocument/2006/relationships/notesSlide" Target="../notesSlides/notesSlide5.xml"/><Relationship Id="rId1" Type="http://schemas.openxmlformats.org/officeDocument/2006/relationships/chart" Target="../charts/chart4.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5.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3.png"/><Relationship Id="rId7" Type="http://schemas.openxmlformats.org/officeDocument/2006/relationships/image" Target="../media/image2.png"/><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chart" Target="../charts/chart6.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3.png"/><Relationship Id="rId6" Type="http://schemas.openxmlformats.org/officeDocument/2006/relationships/image" Target="../media/image2.png"/><Relationship Id="rId5" Type="http://schemas.openxmlformats.org/officeDocument/2006/relationships/image" Target="../media/image10.emf"/><Relationship Id="rId4" Type="http://schemas.openxmlformats.org/officeDocument/2006/relationships/image" Target="../media/image8.emf"/><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chart" Target="../charts/chart7.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8.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3.png"/><Relationship Id="rId7" Type="http://schemas.openxmlformats.org/officeDocument/2006/relationships/image" Target="../media/image2.png"/><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chart" Target="../charts/chart9.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10.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11.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12.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0.emf"/><Relationship Id="rId7" Type="http://schemas.openxmlformats.org/officeDocument/2006/relationships/image" Target="../media/image9.emf"/><Relationship Id="rId6" Type="http://schemas.openxmlformats.org/officeDocument/2006/relationships/image" Target="../media/image8.emf"/><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chart" Target="../charts/chart13.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14.xml"/></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0.emf"/><Relationship Id="rId7" Type="http://schemas.openxmlformats.org/officeDocument/2006/relationships/image" Target="../media/image9.emf"/><Relationship Id="rId6" Type="http://schemas.openxmlformats.org/officeDocument/2006/relationships/image" Target="../media/image8.emf"/><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chart" Target="../charts/char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16.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17.xml"/></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chart" Target="../charts/chart18.xml"/></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chart" Target="../charts/chart19.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20.xml"/></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chart" Target="../charts/chart21.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22.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1.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chart" Target="../charts/chart2.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3.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824" y="4493623"/>
            <a:ext cx="12192000" cy="236437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pic>
        <p:nvPicPr>
          <p:cNvPr id="3" name="图片 2"/>
          <p:cNvPicPr>
            <a:picLocks noChangeAspect="1"/>
          </p:cNvPicPr>
          <p:nvPr/>
        </p:nvPicPr>
        <p:blipFill>
          <a:blip r:embed="rId1"/>
          <a:stretch>
            <a:fillRect/>
          </a:stretch>
        </p:blipFill>
        <p:spPr>
          <a:xfrm>
            <a:off x="6476" y="-7014"/>
            <a:ext cx="12192000" cy="4500637"/>
          </a:xfrm>
          <a:prstGeom prst="rect">
            <a:avLst/>
          </a:prstGeom>
          <a:ln>
            <a:solidFill>
              <a:schemeClr val="accent1"/>
            </a:solidFill>
          </a:ln>
        </p:spPr>
      </p:pic>
      <p:sp>
        <p:nvSpPr>
          <p:cNvPr id="6" name="标题 1"/>
          <p:cNvSpPr txBox="1"/>
          <p:nvPr/>
        </p:nvSpPr>
        <p:spPr>
          <a:xfrm>
            <a:off x="4655609" y="4584455"/>
            <a:ext cx="7099664" cy="811113"/>
          </a:xfrm>
          <a:prstGeom prst="rect">
            <a:avLst/>
          </a:prstGeom>
        </p:spPr>
        <p:txBody>
          <a:bodyPr anchor="ctr"/>
          <a:lstStyle>
            <a:lvl1pPr marL="685800" indent="-685800" algn="l" rtl="0" eaLnBrk="0" fontAlgn="base" hangingPunct="0">
              <a:lnSpc>
                <a:spcPct val="90000"/>
              </a:lnSpc>
              <a:spcBef>
                <a:spcPct val="0"/>
              </a:spcBef>
              <a:spcAft>
                <a:spcPct val="0"/>
              </a:spcAft>
              <a:defRPr sz="3300">
                <a:solidFill>
                  <a:schemeClr val="tx1"/>
                </a:solidFill>
                <a:latin typeface="+mj-lt"/>
                <a:ea typeface="+mj-ea"/>
                <a:cs typeface="+mj-cs"/>
                <a:sym typeface="Arial Black" panose="020B0A04020102020204" pitchFamily="34" charset="0"/>
              </a:defRPr>
            </a:lvl1pPr>
            <a:lvl2pPr marL="685800" indent="-685800" algn="l" rtl="0" eaLnBrk="0" fontAlgn="base" hangingPunct="0">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2pPr>
            <a:lvl3pPr marL="685800" indent="-685800" algn="l" rtl="0" eaLnBrk="0" fontAlgn="base" hangingPunct="0">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3pPr>
            <a:lvl4pPr marL="685800" indent="-685800" algn="l" rtl="0" eaLnBrk="0" fontAlgn="base" hangingPunct="0">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4pPr>
            <a:lvl5pPr marL="685800" indent="-685800" algn="l" rtl="0" eaLnBrk="0" fontAlgn="base" hangingPunct="0">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5pPr>
            <a:lvl6pPr marL="1028700" indent="-685800" algn="l" rtl="0" fontAlgn="base">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6pPr>
            <a:lvl7pPr marL="1371600" indent="-685800" algn="l" rtl="0" fontAlgn="base">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7pPr>
            <a:lvl8pPr marL="1714500" indent="-685800" algn="l" rtl="0" fontAlgn="base">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8pPr>
            <a:lvl9pPr marL="2057400" indent="-685800" algn="l" rtl="0" fontAlgn="base">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9pPr>
          </a:lstStyle>
          <a:p>
            <a:pPr marL="0" indent="0" algn="ctr"/>
            <a:r>
              <a:rPr lang="zh-CN" altLang="en-US" sz="3600" b="1" kern="0" dirty="0">
                <a:solidFill>
                  <a:schemeClr val="bg1"/>
                </a:solidFill>
                <a:latin typeface="黑体" panose="02010609060101010101" pitchFamily="49" charset="-122"/>
                <a:ea typeface="黑体" panose="02010609060101010101" pitchFamily="49" charset="-122"/>
              </a:rPr>
              <a:t>深圳市旅游游客大数据分析月报</a:t>
            </a:r>
            <a:endParaRPr lang="zh-CN" altLang="en-US" sz="3600" b="1" kern="0" dirty="0">
              <a:solidFill>
                <a:schemeClr val="bg1"/>
              </a:solidFill>
              <a:latin typeface="黑体" panose="02010609060101010101" pitchFamily="49" charset="-122"/>
              <a:ea typeface="黑体" panose="02010609060101010101" pitchFamily="49" charset="-122"/>
            </a:endParaRPr>
          </a:p>
        </p:txBody>
      </p:sp>
      <p:sp>
        <p:nvSpPr>
          <p:cNvPr id="7" name="副标题 2"/>
          <p:cNvSpPr txBox="1"/>
          <p:nvPr/>
        </p:nvSpPr>
        <p:spPr>
          <a:xfrm>
            <a:off x="4918166" y="5486400"/>
            <a:ext cx="6574550" cy="869950"/>
          </a:xfrm>
          <a:prstGeom prst="rect">
            <a:avLst/>
          </a:prstGeom>
        </p:spPr>
        <p:txBody>
          <a:bodyPr/>
          <a:lstStyle>
            <a:lvl1pPr marL="171450" indent="-171450" algn="l" rtl="0" eaLnBrk="0" fontAlgn="base" hangingPunct="0">
              <a:lnSpc>
                <a:spcPct val="90000"/>
              </a:lnSpc>
              <a:spcBef>
                <a:spcPts val="750"/>
              </a:spcBef>
              <a:spcAft>
                <a:spcPct val="0"/>
              </a:spcAft>
              <a:buFont typeface="Arial" panose="020B0604020202020204" pitchFamily="34" charset="0"/>
              <a:buChar char="•"/>
              <a:defRPr sz="2100">
                <a:solidFill>
                  <a:schemeClr val="tx1"/>
                </a:solidFill>
                <a:latin typeface="+mn-lt"/>
                <a:ea typeface="+mn-ea"/>
                <a:cs typeface="+mn-cs"/>
                <a:sym typeface="Arial" panose="020B0604020202020204" pitchFamily="34" charset="0"/>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sz="1800">
                <a:solidFill>
                  <a:schemeClr val="tx1"/>
                </a:solidFill>
                <a:latin typeface="+mn-lt"/>
                <a:ea typeface="+mn-ea"/>
                <a:sym typeface="Arial" panose="020B0604020202020204" pitchFamily="34" charset="0"/>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mn-lt"/>
                <a:ea typeface="+mn-ea"/>
                <a:sym typeface="Arial" panose="020B0604020202020204" pitchFamily="34" charset="0"/>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5pPr>
            <a:lvl6pPr marL="18859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6pPr>
            <a:lvl7pPr marL="22288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7pPr>
            <a:lvl8pPr marL="25717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8pPr>
            <a:lvl9pPr marL="29146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9pPr>
          </a:lstStyle>
          <a:p>
            <a:pPr marL="0" indent="0" algn="ctr">
              <a:buNone/>
            </a:pPr>
            <a:r>
              <a:rPr lang="zh-CN" altLang="en-US" sz="2000" b="1" kern="0" dirty="0">
                <a:solidFill>
                  <a:schemeClr val="bg1"/>
                </a:solidFill>
                <a:latin typeface="黑体" panose="02010609060101010101" pitchFamily="49" charset="-122"/>
                <a:ea typeface="黑体" panose="02010609060101010101" pitchFamily="49" charset="-122"/>
              </a:rPr>
              <a:t>深圳市文体旅游局、广东联通联合出品</a:t>
            </a:r>
            <a:endParaRPr lang="en-US" altLang="zh-CN" sz="2000" b="1" kern="0" dirty="0">
              <a:solidFill>
                <a:schemeClr val="bg1"/>
              </a:solidFill>
              <a:latin typeface="黑体" panose="02010609060101010101" pitchFamily="49" charset="-122"/>
              <a:ea typeface="黑体" panose="02010609060101010101" pitchFamily="49" charset="-122"/>
            </a:endParaRPr>
          </a:p>
          <a:p>
            <a:pPr marL="0" indent="0" algn="ctr">
              <a:buNone/>
            </a:pPr>
            <a:r>
              <a:rPr lang="en-US" altLang="zh-CN" sz="2000" b="1" kern="0" dirty="0">
                <a:solidFill>
                  <a:schemeClr val="bg1"/>
                </a:solidFill>
                <a:latin typeface="黑体" panose="02010609060101010101" pitchFamily="49" charset="-122"/>
                <a:ea typeface="黑体" panose="02010609060101010101" pitchFamily="49" charset="-122"/>
              </a:rPr>
              <a:t>2018</a:t>
            </a:r>
            <a:r>
              <a:rPr lang="zh-CN" altLang="en-US" sz="2000" b="1" kern="0" dirty="0" smtClean="0">
                <a:solidFill>
                  <a:schemeClr val="bg1"/>
                </a:solidFill>
                <a:latin typeface="黑体" panose="02010609060101010101" pitchFamily="49" charset="-122"/>
                <a:ea typeface="黑体" panose="02010609060101010101" pitchFamily="49" charset="-122"/>
              </a:rPr>
              <a:t>年</a:t>
            </a:r>
            <a:r>
              <a:rPr lang="en-US" altLang="zh-CN" sz="2000" b="1" kern="0" dirty="0">
                <a:solidFill>
                  <a:schemeClr val="bg1"/>
                </a:solidFill>
                <a:latin typeface="黑体" panose="02010609060101010101" pitchFamily="49" charset="-122"/>
                <a:ea typeface="黑体" panose="02010609060101010101" pitchFamily="49" charset="-122"/>
              </a:rPr>
              <a:t>5</a:t>
            </a:r>
            <a:r>
              <a:rPr lang="zh-CN" altLang="en-US" sz="2000" b="1" kern="0" dirty="0" smtClean="0">
                <a:solidFill>
                  <a:schemeClr val="bg1"/>
                </a:solidFill>
                <a:latin typeface="黑体" panose="02010609060101010101" pitchFamily="49" charset="-122"/>
                <a:ea typeface="黑体" panose="02010609060101010101" pitchFamily="49" charset="-122"/>
              </a:rPr>
              <a:t>月</a:t>
            </a:r>
            <a:endParaRPr lang="en-US" altLang="zh-CN" sz="2000" b="1" kern="0" dirty="0">
              <a:solidFill>
                <a:schemeClr val="bg1"/>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172128" y="4680590"/>
            <a:ext cx="1464515" cy="1374093"/>
          </a:xfrm>
          <a:prstGeom prst="rect">
            <a:avLst/>
          </a:prstGeom>
        </p:spPr>
      </p:pic>
      <p:pic>
        <p:nvPicPr>
          <p:cNvPr id="4" name="图片 3"/>
          <p:cNvPicPr>
            <a:picLocks noChangeAspect="1"/>
          </p:cNvPicPr>
          <p:nvPr/>
        </p:nvPicPr>
        <p:blipFill>
          <a:blip r:embed="rId3"/>
          <a:stretch>
            <a:fillRect/>
          </a:stretch>
        </p:blipFill>
        <p:spPr>
          <a:xfrm>
            <a:off x="1692317" y="4680591"/>
            <a:ext cx="1527961" cy="1370299"/>
          </a:xfrm>
          <a:prstGeom prst="rect">
            <a:avLst/>
          </a:prstGeom>
        </p:spPr>
      </p:pic>
      <p:sp>
        <p:nvSpPr>
          <p:cNvPr id="9" name="灯片编号占位符 8"/>
          <p:cNvSpPr>
            <a:spLocks noGrp="1"/>
          </p:cNvSpPr>
          <p:nvPr>
            <p:ph type="sldNum" sz="quarter" idx="12"/>
          </p:nvPr>
        </p:nvSpPr>
        <p:spPr/>
        <p:txBody>
          <a:bodyPr/>
          <a:lstStyle/>
          <a:p>
            <a:fld id="{091724DE-F2C0-4355-A5F3-6327789F68F2}" type="slidenum">
              <a:rPr lang="zh-CN" altLang="en-US" smtClean="0"/>
            </a:fld>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1.2</a:t>
            </a:r>
            <a:r>
              <a:rPr lang="zh-CN" altLang="en-US" sz="2800" dirty="0">
                <a:solidFill>
                  <a:schemeClr val="tx1"/>
                </a:solidFill>
                <a:latin typeface="黑体" panose="02010609060101010101" pitchFamily="49" charset="-122"/>
                <a:ea typeface="黑体" panose="02010609060101010101" pitchFamily="49" charset="-122"/>
              </a:rPr>
              <a:t>：一日游游客特征</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987795" cy="2000548"/>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在深圳</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一日游游客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59</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9</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.8</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23.9%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40.3%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15.7%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10.3%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；交通工具特征是汽车</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58.6%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、飞机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、火车</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37.0%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，一日游游客以汽车为主要交通工具。</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10" name="图表 9"/>
          <p:cNvGraphicFramePr/>
          <p:nvPr/>
        </p:nvGraphicFramePr>
        <p:xfrm>
          <a:off x="5893520" y="2831910"/>
          <a:ext cx="5691280" cy="3524440"/>
        </p:xfrm>
        <a:graphic>
          <a:graphicData uri="http://schemas.openxmlformats.org/drawingml/2006/chart">
            <c:chart xmlns:c="http://schemas.openxmlformats.org/drawingml/2006/chart" xmlns:r="http://schemas.openxmlformats.org/officeDocument/2006/relationships" r:id="rId1"/>
          </a:graphicData>
        </a:graphic>
      </p:graphicFrame>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3043336" y="2785978"/>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758975" y="2785978"/>
            <a:ext cx="1148668" cy="1211781"/>
          </a:xfrm>
          <a:prstGeom prst="rect">
            <a:avLst/>
          </a:prstGeom>
          <a:noFill/>
          <a:ln w="9525">
            <a:noFill/>
            <a:miter lim="800000"/>
            <a:headEnd/>
            <a:tailEnd/>
          </a:ln>
        </p:spPr>
      </p:pic>
      <p:sp>
        <p:nvSpPr>
          <p:cNvPr id="11" name="文本框 10"/>
          <p:cNvSpPr txBox="1"/>
          <p:nvPr/>
        </p:nvSpPr>
        <p:spPr>
          <a:xfrm>
            <a:off x="1907643" y="3391868"/>
            <a:ext cx="1027756" cy="461665"/>
          </a:xfrm>
          <a:prstGeom prst="rect">
            <a:avLst/>
          </a:prstGeom>
          <a:noFill/>
        </p:spPr>
        <p:txBody>
          <a:bodyPr wrap="square" rtlCol="0">
            <a:spAutoFit/>
          </a:bodyPr>
          <a:lstStyle/>
          <a:p>
            <a:r>
              <a:rPr lang="en-US" altLang="zh-CN" sz="2400" dirty="0">
                <a:solidFill>
                  <a:schemeClr val="bg1"/>
                </a:solidFill>
              </a:rPr>
              <a:t>41% </a:t>
            </a:r>
            <a:endParaRPr lang="zh-CN" altLang="en-US" sz="2400" dirty="0">
              <a:solidFill>
                <a:schemeClr val="bg1"/>
              </a:solidFill>
            </a:endParaRPr>
          </a:p>
        </p:txBody>
      </p:sp>
      <p:sp>
        <p:nvSpPr>
          <p:cNvPr id="16" name="文本框 15"/>
          <p:cNvSpPr txBox="1"/>
          <p:nvPr/>
        </p:nvSpPr>
        <p:spPr>
          <a:xfrm>
            <a:off x="4464036" y="3391868"/>
            <a:ext cx="1027756" cy="461665"/>
          </a:xfrm>
          <a:prstGeom prst="rect">
            <a:avLst/>
          </a:prstGeom>
          <a:noFill/>
        </p:spPr>
        <p:txBody>
          <a:bodyPr wrap="square" rtlCol="0">
            <a:spAutoFit/>
          </a:bodyPr>
          <a:lstStyle/>
          <a:p>
            <a:r>
              <a:rPr lang="en-US" altLang="zh-CN" sz="2400" dirty="0">
                <a:solidFill>
                  <a:schemeClr val="bg1"/>
                </a:solidFill>
              </a:rPr>
              <a:t>59% </a:t>
            </a:r>
            <a:endParaRPr lang="zh-CN" altLang="en-US" sz="2400" dirty="0">
              <a:solidFill>
                <a:schemeClr val="bg1"/>
              </a:solidFill>
            </a:endParaRPr>
          </a:p>
        </p:txBody>
      </p:sp>
      <p:pic>
        <p:nvPicPr>
          <p:cNvPr id="12" name="图片 11"/>
          <p:cNvPicPr>
            <a:picLocks noChangeAspect="1"/>
          </p:cNvPicPr>
          <p:nvPr/>
        </p:nvPicPr>
        <p:blipFill>
          <a:blip r:embed="rId4"/>
          <a:stretch>
            <a:fillRect/>
          </a:stretch>
        </p:blipFill>
        <p:spPr>
          <a:xfrm>
            <a:off x="1523401" y="4267267"/>
            <a:ext cx="1013170" cy="668705"/>
          </a:xfrm>
          <a:prstGeom prst="rect">
            <a:avLst/>
          </a:prstGeom>
        </p:spPr>
      </p:pic>
      <p:pic>
        <p:nvPicPr>
          <p:cNvPr id="15" name="图片 14"/>
          <p:cNvPicPr>
            <a:picLocks noChangeAspect="1"/>
          </p:cNvPicPr>
          <p:nvPr/>
        </p:nvPicPr>
        <p:blipFill>
          <a:blip r:embed="rId5"/>
          <a:stretch>
            <a:fillRect/>
          </a:stretch>
        </p:blipFill>
        <p:spPr>
          <a:xfrm>
            <a:off x="1523401" y="5072400"/>
            <a:ext cx="1013169" cy="680235"/>
          </a:xfrm>
          <a:prstGeom prst="rect">
            <a:avLst/>
          </a:prstGeom>
        </p:spPr>
      </p:pic>
      <p:pic>
        <p:nvPicPr>
          <p:cNvPr id="17" name="图片 16"/>
          <p:cNvPicPr>
            <a:picLocks noChangeAspect="1"/>
          </p:cNvPicPr>
          <p:nvPr/>
        </p:nvPicPr>
        <p:blipFill>
          <a:blip r:embed="rId6"/>
          <a:stretch>
            <a:fillRect/>
          </a:stretch>
        </p:blipFill>
        <p:spPr>
          <a:xfrm>
            <a:off x="1523401" y="5889064"/>
            <a:ext cx="1013169" cy="680235"/>
          </a:xfrm>
          <a:prstGeom prst="rect">
            <a:avLst/>
          </a:prstGeom>
        </p:spPr>
      </p:pic>
      <p:sp>
        <p:nvSpPr>
          <p:cNvPr id="20" name="文本框 19"/>
          <p:cNvSpPr txBox="1"/>
          <p:nvPr/>
        </p:nvSpPr>
        <p:spPr>
          <a:xfrm>
            <a:off x="2773429" y="4320919"/>
            <a:ext cx="1918224" cy="400110"/>
          </a:xfrm>
          <a:prstGeom prst="rect">
            <a:avLst/>
          </a:prstGeom>
          <a:noFill/>
        </p:spPr>
        <p:txBody>
          <a:bodyPr wrap="square" rtlCol="0">
            <a:spAutoFit/>
          </a:bodyPr>
          <a:lstStyle/>
          <a:p>
            <a:r>
              <a:rPr lang="zh-CN" altLang="en-US" sz="2000" dirty="0" smtClean="0">
                <a:solidFill>
                  <a:schemeClr val="bg1"/>
                </a:solidFill>
              </a:rPr>
              <a:t>汽车</a:t>
            </a:r>
            <a:r>
              <a:rPr lang="en-US" altLang="zh-CN" sz="2000" dirty="0" smtClean="0">
                <a:solidFill>
                  <a:schemeClr val="bg1"/>
                </a:solidFill>
              </a:rPr>
              <a:t>58.6%</a:t>
            </a:r>
            <a:endParaRPr lang="zh-CN" altLang="en-US" sz="2000" dirty="0">
              <a:solidFill>
                <a:schemeClr val="bg1"/>
              </a:solidFill>
            </a:endParaRPr>
          </a:p>
        </p:txBody>
      </p:sp>
      <p:sp>
        <p:nvSpPr>
          <p:cNvPr id="21" name="文本框 20"/>
          <p:cNvSpPr txBox="1"/>
          <p:nvPr/>
        </p:nvSpPr>
        <p:spPr>
          <a:xfrm>
            <a:off x="2773429" y="5212462"/>
            <a:ext cx="1918224" cy="400110"/>
          </a:xfrm>
          <a:prstGeom prst="rect">
            <a:avLst/>
          </a:prstGeom>
          <a:noFill/>
        </p:spPr>
        <p:txBody>
          <a:bodyPr wrap="square" rtlCol="0">
            <a:spAutoFit/>
          </a:bodyPr>
          <a:lstStyle/>
          <a:p>
            <a:r>
              <a:rPr lang="zh-CN" altLang="en-US" sz="2000" dirty="0" smtClean="0">
                <a:solidFill>
                  <a:schemeClr val="bg1"/>
                </a:solidFill>
              </a:rPr>
              <a:t>飞机</a:t>
            </a:r>
            <a:r>
              <a:rPr lang="en-US" altLang="zh-CN" sz="2000" dirty="0" smtClean="0">
                <a:solidFill>
                  <a:schemeClr val="bg1"/>
                </a:solidFill>
              </a:rPr>
              <a:t>4.4%</a:t>
            </a:r>
            <a:endParaRPr lang="zh-CN" altLang="en-US" sz="2000" dirty="0">
              <a:solidFill>
                <a:schemeClr val="bg1"/>
              </a:solidFill>
            </a:endParaRPr>
          </a:p>
        </p:txBody>
      </p:sp>
      <p:sp>
        <p:nvSpPr>
          <p:cNvPr id="22" name="文本框 21"/>
          <p:cNvSpPr txBox="1"/>
          <p:nvPr/>
        </p:nvSpPr>
        <p:spPr>
          <a:xfrm>
            <a:off x="2773429" y="6029126"/>
            <a:ext cx="1918224" cy="400110"/>
          </a:xfrm>
          <a:prstGeom prst="rect">
            <a:avLst/>
          </a:prstGeom>
          <a:noFill/>
        </p:spPr>
        <p:txBody>
          <a:bodyPr wrap="square" rtlCol="0">
            <a:spAutoFit/>
          </a:bodyPr>
          <a:lstStyle/>
          <a:p>
            <a:r>
              <a:rPr lang="zh-CN" altLang="en-US" sz="2000" dirty="0" smtClean="0">
                <a:solidFill>
                  <a:schemeClr val="bg1"/>
                </a:solidFill>
              </a:rPr>
              <a:t>火车</a:t>
            </a:r>
            <a:r>
              <a:rPr lang="en-US" altLang="zh-CN" sz="2000" dirty="0" smtClean="0">
                <a:solidFill>
                  <a:schemeClr val="bg1"/>
                </a:solidFill>
              </a:rPr>
              <a:t>37.0%</a:t>
            </a:r>
            <a:endParaRPr lang="zh-CN" altLang="en-US" sz="2000" dirty="0">
              <a:solidFill>
                <a:schemeClr val="bg1"/>
              </a:solidFill>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8" name="图片 17"/>
          <p:cNvPicPr>
            <a:picLocks noChangeAspect="1"/>
          </p:cNvPicPr>
          <p:nvPr/>
        </p:nvPicPr>
        <p:blipFill>
          <a:blip r:embed="rId7"/>
          <a:stretch>
            <a:fillRect/>
          </a:stretch>
        </p:blipFill>
        <p:spPr>
          <a:xfrm>
            <a:off x="10367319" y="62776"/>
            <a:ext cx="833521" cy="763300"/>
          </a:xfrm>
          <a:prstGeom prst="rect">
            <a:avLst/>
          </a:prstGeom>
        </p:spPr>
      </p:pic>
      <p:pic>
        <p:nvPicPr>
          <p:cNvPr id="19" name="图片 18"/>
          <p:cNvPicPr>
            <a:picLocks noChangeAspect="1"/>
          </p:cNvPicPr>
          <p:nvPr/>
        </p:nvPicPr>
        <p:blipFill>
          <a:blip r:embed="rId8"/>
          <a:stretch>
            <a:fillRect/>
          </a:stretch>
        </p:blipFill>
        <p:spPr>
          <a:xfrm>
            <a:off x="11200841" y="62776"/>
            <a:ext cx="890522" cy="761206"/>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2.1</a:t>
            </a:r>
            <a:r>
              <a:rPr lang="zh-CN" altLang="en-US" sz="2800" dirty="0">
                <a:solidFill>
                  <a:schemeClr val="tx1"/>
                </a:solidFill>
                <a:latin typeface="黑体" panose="02010609060101010101" pitchFamily="49" charset="-122"/>
                <a:ea typeface="黑体" panose="02010609060101010101" pitchFamily="49" charset="-122"/>
              </a:rPr>
              <a:t>：在深圳过夜游游客来源分析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3" name="图片 12"/>
          <p:cNvPicPr>
            <a:picLocks noChangeAspect="1"/>
          </p:cNvPicPr>
          <p:nvPr/>
        </p:nvPicPr>
        <p:blipFill>
          <a:blip r:embed="rId1"/>
          <a:stretch>
            <a:fillRect/>
          </a:stretch>
        </p:blipFill>
        <p:spPr>
          <a:xfrm>
            <a:off x="10367319" y="62776"/>
            <a:ext cx="833521" cy="763300"/>
          </a:xfrm>
          <a:prstGeom prst="rect">
            <a:avLst/>
          </a:prstGeom>
        </p:spPr>
      </p:pic>
      <p:pic>
        <p:nvPicPr>
          <p:cNvPr id="14" name="图片 13"/>
          <p:cNvPicPr>
            <a:picLocks noChangeAspect="1"/>
          </p:cNvPicPr>
          <p:nvPr/>
        </p:nvPicPr>
        <p:blipFill>
          <a:blip r:embed="rId2"/>
          <a:stretch>
            <a:fillRect/>
          </a:stretch>
        </p:blipFill>
        <p:spPr>
          <a:xfrm>
            <a:off x="11200841" y="62776"/>
            <a:ext cx="890522" cy="761206"/>
          </a:xfrm>
          <a:prstGeom prst="rect">
            <a:avLst/>
          </a:prstGeom>
        </p:spPr>
      </p:pic>
      <p:sp>
        <p:nvSpPr>
          <p:cNvPr id="17" name="矩形 16"/>
          <p:cNvSpPr/>
          <p:nvPr/>
        </p:nvSpPr>
        <p:spPr>
          <a:xfrm>
            <a:off x="375568" y="751109"/>
            <a:ext cx="11270534"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在深圳过夜游的</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游客共</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920.1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，来源前</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个省份分别是</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广东</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36.5%</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、上海</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8.4%</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、湖南</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8.0</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、湖北</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、北京</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过夜游以省内游客为主，主要来自广州、东莞、佛山、惠州和汕头。</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6" name="矩形 5"/>
          <p:cNvSpPr/>
          <p:nvPr/>
        </p:nvSpPr>
        <p:spPr>
          <a:xfrm>
            <a:off x="4339388" y="2591639"/>
            <a:ext cx="1782417" cy="2862322"/>
          </a:xfrm>
          <a:prstGeom prst="rect">
            <a:avLst/>
          </a:prstGeom>
        </p:spPr>
        <p:txBody>
          <a:bodyPr wrap="square">
            <a:spAutoFit/>
          </a:bodyPr>
          <a:lstStyle/>
          <a:p>
            <a:r>
              <a:rPr lang="en-US" altLang="zh-CN" dirty="0" smtClean="0">
                <a:solidFill>
                  <a:schemeClr val="bg1"/>
                </a:solidFill>
              </a:rPr>
              <a:t>1.</a:t>
            </a:r>
            <a:r>
              <a:rPr lang="zh-CN" altLang="en-US" dirty="0" smtClean="0">
                <a:solidFill>
                  <a:schemeClr val="bg1"/>
                </a:solidFill>
              </a:rPr>
              <a:t>广东</a:t>
            </a:r>
            <a:r>
              <a:rPr lang="zh-CN" altLang="en-US" dirty="0">
                <a:solidFill>
                  <a:schemeClr val="bg1"/>
                </a:solidFill>
              </a:rPr>
              <a:t>	</a:t>
            </a:r>
            <a:r>
              <a:rPr lang="en-US" altLang="zh-CN" dirty="0">
                <a:solidFill>
                  <a:schemeClr val="bg1"/>
                </a:solidFill>
              </a:rPr>
              <a:t>36.5%</a:t>
            </a:r>
            <a:endParaRPr lang="en-US" altLang="zh-CN" dirty="0">
              <a:solidFill>
                <a:schemeClr val="bg1"/>
              </a:solidFill>
            </a:endParaRPr>
          </a:p>
          <a:p>
            <a:r>
              <a:rPr lang="en-US" altLang="zh-CN" dirty="0" smtClean="0">
                <a:solidFill>
                  <a:schemeClr val="bg1"/>
                </a:solidFill>
              </a:rPr>
              <a:t>2.</a:t>
            </a:r>
            <a:r>
              <a:rPr lang="zh-CN" altLang="en-US" dirty="0" smtClean="0">
                <a:solidFill>
                  <a:schemeClr val="bg1"/>
                </a:solidFill>
              </a:rPr>
              <a:t>上海</a:t>
            </a:r>
            <a:r>
              <a:rPr lang="zh-CN" altLang="en-US" dirty="0">
                <a:solidFill>
                  <a:schemeClr val="bg1"/>
                </a:solidFill>
              </a:rPr>
              <a:t>	</a:t>
            </a:r>
            <a:r>
              <a:rPr lang="en-US" altLang="zh-CN" dirty="0">
                <a:solidFill>
                  <a:schemeClr val="bg1"/>
                </a:solidFill>
              </a:rPr>
              <a:t>8.4%</a:t>
            </a:r>
            <a:endParaRPr lang="en-US" altLang="zh-CN" dirty="0">
              <a:solidFill>
                <a:schemeClr val="bg1"/>
              </a:solidFill>
            </a:endParaRPr>
          </a:p>
          <a:p>
            <a:r>
              <a:rPr lang="en-US" altLang="zh-CN" dirty="0" smtClean="0">
                <a:solidFill>
                  <a:schemeClr val="bg1"/>
                </a:solidFill>
              </a:rPr>
              <a:t>3.</a:t>
            </a:r>
            <a:r>
              <a:rPr lang="zh-CN" altLang="en-US" dirty="0" smtClean="0">
                <a:solidFill>
                  <a:schemeClr val="bg1"/>
                </a:solidFill>
              </a:rPr>
              <a:t>湖南</a:t>
            </a:r>
            <a:r>
              <a:rPr lang="zh-CN" altLang="en-US" dirty="0">
                <a:solidFill>
                  <a:schemeClr val="bg1"/>
                </a:solidFill>
              </a:rPr>
              <a:t>	</a:t>
            </a:r>
            <a:r>
              <a:rPr lang="en-US" altLang="zh-CN" dirty="0">
                <a:solidFill>
                  <a:schemeClr val="bg1"/>
                </a:solidFill>
              </a:rPr>
              <a:t>8.0%</a:t>
            </a:r>
            <a:endParaRPr lang="en-US" altLang="zh-CN" dirty="0">
              <a:solidFill>
                <a:schemeClr val="bg1"/>
              </a:solidFill>
            </a:endParaRPr>
          </a:p>
          <a:p>
            <a:r>
              <a:rPr lang="en-US" altLang="zh-CN" dirty="0" smtClean="0">
                <a:solidFill>
                  <a:schemeClr val="bg1"/>
                </a:solidFill>
              </a:rPr>
              <a:t>4.</a:t>
            </a:r>
            <a:r>
              <a:rPr lang="zh-CN" altLang="en-US" dirty="0" smtClean="0">
                <a:solidFill>
                  <a:schemeClr val="bg1"/>
                </a:solidFill>
              </a:rPr>
              <a:t>湖北</a:t>
            </a:r>
            <a:r>
              <a:rPr lang="zh-CN" altLang="en-US" dirty="0">
                <a:solidFill>
                  <a:schemeClr val="bg1"/>
                </a:solidFill>
              </a:rPr>
              <a:t>	</a:t>
            </a:r>
            <a:r>
              <a:rPr lang="en-US" altLang="zh-CN" dirty="0">
                <a:solidFill>
                  <a:schemeClr val="bg1"/>
                </a:solidFill>
              </a:rPr>
              <a:t>5.3%</a:t>
            </a:r>
            <a:endParaRPr lang="en-US" altLang="zh-CN" dirty="0">
              <a:solidFill>
                <a:schemeClr val="bg1"/>
              </a:solidFill>
            </a:endParaRPr>
          </a:p>
          <a:p>
            <a:r>
              <a:rPr lang="en-US" altLang="zh-CN" dirty="0" smtClean="0">
                <a:solidFill>
                  <a:schemeClr val="bg1"/>
                </a:solidFill>
              </a:rPr>
              <a:t>5.</a:t>
            </a:r>
            <a:r>
              <a:rPr lang="zh-CN" altLang="en-US" dirty="0" smtClean="0">
                <a:solidFill>
                  <a:schemeClr val="bg1"/>
                </a:solidFill>
              </a:rPr>
              <a:t>北京</a:t>
            </a:r>
            <a:r>
              <a:rPr lang="zh-CN" altLang="en-US" dirty="0">
                <a:solidFill>
                  <a:schemeClr val="bg1"/>
                </a:solidFill>
              </a:rPr>
              <a:t>	</a:t>
            </a:r>
            <a:r>
              <a:rPr lang="en-US" altLang="zh-CN" dirty="0">
                <a:solidFill>
                  <a:schemeClr val="bg1"/>
                </a:solidFill>
              </a:rPr>
              <a:t>5.3%</a:t>
            </a:r>
            <a:endParaRPr lang="en-US" altLang="zh-CN" dirty="0">
              <a:solidFill>
                <a:schemeClr val="bg1"/>
              </a:solidFill>
            </a:endParaRPr>
          </a:p>
          <a:p>
            <a:r>
              <a:rPr lang="en-US" altLang="zh-CN" dirty="0" smtClean="0">
                <a:solidFill>
                  <a:schemeClr val="bg1"/>
                </a:solidFill>
              </a:rPr>
              <a:t>6.</a:t>
            </a:r>
            <a:r>
              <a:rPr lang="zh-CN" altLang="en-US" dirty="0" smtClean="0">
                <a:solidFill>
                  <a:schemeClr val="bg1"/>
                </a:solidFill>
              </a:rPr>
              <a:t>河南</a:t>
            </a:r>
            <a:r>
              <a:rPr lang="zh-CN" altLang="en-US" dirty="0">
                <a:solidFill>
                  <a:schemeClr val="bg1"/>
                </a:solidFill>
              </a:rPr>
              <a:t>	</a:t>
            </a:r>
            <a:r>
              <a:rPr lang="en-US" altLang="zh-CN" dirty="0">
                <a:solidFill>
                  <a:schemeClr val="bg1"/>
                </a:solidFill>
              </a:rPr>
              <a:t>4.3%</a:t>
            </a:r>
            <a:endParaRPr lang="en-US" altLang="zh-CN" dirty="0">
              <a:solidFill>
                <a:schemeClr val="bg1"/>
              </a:solidFill>
            </a:endParaRPr>
          </a:p>
          <a:p>
            <a:r>
              <a:rPr lang="en-US" altLang="zh-CN" dirty="0" smtClean="0">
                <a:solidFill>
                  <a:schemeClr val="bg1"/>
                </a:solidFill>
              </a:rPr>
              <a:t>7.</a:t>
            </a:r>
            <a:r>
              <a:rPr lang="zh-CN" altLang="en-US" dirty="0" smtClean="0">
                <a:solidFill>
                  <a:schemeClr val="bg1"/>
                </a:solidFill>
              </a:rPr>
              <a:t>江苏</a:t>
            </a:r>
            <a:r>
              <a:rPr lang="zh-CN" altLang="en-US" dirty="0">
                <a:solidFill>
                  <a:schemeClr val="bg1"/>
                </a:solidFill>
              </a:rPr>
              <a:t>	</a:t>
            </a:r>
            <a:r>
              <a:rPr lang="en-US" altLang="zh-CN" dirty="0">
                <a:solidFill>
                  <a:schemeClr val="bg1"/>
                </a:solidFill>
              </a:rPr>
              <a:t>3.9%</a:t>
            </a:r>
            <a:endParaRPr lang="en-US" altLang="zh-CN" dirty="0">
              <a:solidFill>
                <a:schemeClr val="bg1"/>
              </a:solidFill>
            </a:endParaRPr>
          </a:p>
          <a:p>
            <a:r>
              <a:rPr lang="en-US" altLang="zh-CN" dirty="0" smtClean="0">
                <a:solidFill>
                  <a:schemeClr val="bg1"/>
                </a:solidFill>
              </a:rPr>
              <a:t>8.</a:t>
            </a:r>
            <a:r>
              <a:rPr lang="zh-CN" altLang="en-US" dirty="0" smtClean="0">
                <a:solidFill>
                  <a:schemeClr val="bg1"/>
                </a:solidFill>
              </a:rPr>
              <a:t>广西</a:t>
            </a:r>
            <a:r>
              <a:rPr lang="zh-CN" altLang="en-US" dirty="0">
                <a:solidFill>
                  <a:schemeClr val="bg1"/>
                </a:solidFill>
              </a:rPr>
              <a:t>	</a:t>
            </a:r>
            <a:r>
              <a:rPr lang="en-US" altLang="zh-CN" dirty="0">
                <a:solidFill>
                  <a:schemeClr val="bg1"/>
                </a:solidFill>
              </a:rPr>
              <a:t>3.0%</a:t>
            </a:r>
            <a:endParaRPr lang="en-US" altLang="zh-CN" dirty="0">
              <a:solidFill>
                <a:schemeClr val="bg1"/>
              </a:solidFill>
            </a:endParaRPr>
          </a:p>
          <a:p>
            <a:r>
              <a:rPr lang="en-US" altLang="zh-CN" dirty="0" smtClean="0">
                <a:solidFill>
                  <a:schemeClr val="bg1"/>
                </a:solidFill>
              </a:rPr>
              <a:t>9.</a:t>
            </a:r>
            <a:r>
              <a:rPr lang="zh-CN" altLang="en-US" dirty="0" smtClean="0">
                <a:solidFill>
                  <a:schemeClr val="bg1"/>
                </a:solidFill>
              </a:rPr>
              <a:t>江西</a:t>
            </a:r>
            <a:r>
              <a:rPr lang="zh-CN" altLang="en-US" dirty="0">
                <a:solidFill>
                  <a:schemeClr val="bg1"/>
                </a:solidFill>
              </a:rPr>
              <a:t>	</a:t>
            </a:r>
            <a:r>
              <a:rPr lang="en-US" altLang="zh-CN" dirty="0">
                <a:solidFill>
                  <a:schemeClr val="bg1"/>
                </a:solidFill>
              </a:rPr>
              <a:t>2.4%</a:t>
            </a:r>
            <a:endParaRPr lang="en-US" altLang="zh-CN" dirty="0">
              <a:solidFill>
                <a:schemeClr val="bg1"/>
              </a:solidFill>
            </a:endParaRPr>
          </a:p>
          <a:p>
            <a:r>
              <a:rPr lang="en-US" altLang="zh-CN" dirty="0" smtClean="0">
                <a:solidFill>
                  <a:schemeClr val="bg1"/>
                </a:solidFill>
              </a:rPr>
              <a:t>10.</a:t>
            </a:r>
            <a:r>
              <a:rPr lang="zh-CN" altLang="en-US" dirty="0" smtClean="0">
                <a:solidFill>
                  <a:schemeClr val="bg1"/>
                </a:solidFill>
              </a:rPr>
              <a:t>福建</a:t>
            </a:r>
            <a:r>
              <a:rPr lang="zh-CN" altLang="en-US" dirty="0">
                <a:solidFill>
                  <a:schemeClr val="bg1"/>
                </a:solidFill>
              </a:rPr>
              <a:t>	</a:t>
            </a:r>
            <a:r>
              <a:rPr lang="en-US" altLang="zh-CN" dirty="0">
                <a:solidFill>
                  <a:schemeClr val="bg1"/>
                </a:solidFill>
              </a:rPr>
              <a:t>2.1%</a:t>
            </a:r>
            <a:endParaRPr lang="en-US" altLang="zh-CN" dirty="0">
              <a:solidFill>
                <a:schemeClr val="bg1"/>
              </a:solidFill>
            </a:endParaRPr>
          </a:p>
        </p:txBody>
      </p:sp>
      <p:sp>
        <p:nvSpPr>
          <p:cNvPr id="10" name="矩形 9"/>
          <p:cNvSpPr/>
          <p:nvPr/>
        </p:nvSpPr>
        <p:spPr>
          <a:xfrm>
            <a:off x="10367320" y="2591639"/>
            <a:ext cx="1724044" cy="2862322"/>
          </a:xfrm>
          <a:prstGeom prst="rect">
            <a:avLst/>
          </a:prstGeom>
        </p:spPr>
        <p:txBody>
          <a:bodyPr wrap="square">
            <a:spAutoFit/>
          </a:bodyPr>
          <a:lstStyle/>
          <a:p>
            <a:r>
              <a:rPr lang="en-US" altLang="zh-CN" dirty="0" smtClean="0">
                <a:solidFill>
                  <a:schemeClr val="bg1"/>
                </a:solidFill>
              </a:rPr>
              <a:t>1.</a:t>
            </a:r>
            <a:r>
              <a:rPr lang="zh-CN" altLang="en-US" dirty="0" smtClean="0">
                <a:solidFill>
                  <a:schemeClr val="bg1"/>
                </a:solidFill>
              </a:rPr>
              <a:t>广州</a:t>
            </a:r>
            <a:r>
              <a:rPr lang="zh-CN" altLang="en-US" dirty="0">
                <a:solidFill>
                  <a:schemeClr val="bg1"/>
                </a:solidFill>
              </a:rPr>
              <a:t>	</a:t>
            </a:r>
            <a:r>
              <a:rPr lang="en-US" altLang="zh-CN" dirty="0">
                <a:solidFill>
                  <a:schemeClr val="bg1"/>
                </a:solidFill>
              </a:rPr>
              <a:t>41.2%</a:t>
            </a:r>
            <a:endParaRPr lang="en-US" altLang="zh-CN" dirty="0">
              <a:solidFill>
                <a:schemeClr val="bg1"/>
              </a:solidFill>
            </a:endParaRPr>
          </a:p>
          <a:p>
            <a:r>
              <a:rPr lang="en-US" altLang="zh-CN" dirty="0" smtClean="0">
                <a:solidFill>
                  <a:schemeClr val="bg1"/>
                </a:solidFill>
              </a:rPr>
              <a:t>2.</a:t>
            </a:r>
            <a:r>
              <a:rPr lang="zh-CN" altLang="en-US" dirty="0" smtClean="0">
                <a:solidFill>
                  <a:schemeClr val="bg1"/>
                </a:solidFill>
              </a:rPr>
              <a:t>东莞</a:t>
            </a:r>
            <a:r>
              <a:rPr lang="zh-CN" altLang="en-US" dirty="0">
                <a:solidFill>
                  <a:schemeClr val="bg1"/>
                </a:solidFill>
              </a:rPr>
              <a:t>	</a:t>
            </a:r>
            <a:r>
              <a:rPr lang="en-US" altLang="zh-CN" dirty="0">
                <a:solidFill>
                  <a:schemeClr val="bg1"/>
                </a:solidFill>
              </a:rPr>
              <a:t>13.4%</a:t>
            </a:r>
            <a:endParaRPr lang="en-US" altLang="zh-CN" dirty="0">
              <a:solidFill>
                <a:schemeClr val="bg1"/>
              </a:solidFill>
            </a:endParaRPr>
          </a:p>
          <a:p>
            <a:r>
              <a:rPr lang="en-US" altLang="zh-CN" dirty="0" smtClean="0">
                <a:solidFill>
                  <a:schemeClr val="bg1"/>
                </a:solidFill>
              </a:rPr>
              <a:t>3.</a:t>
            </a:r>
            <a:r>
              <a:rPr lang="zh-CN" altLang="en-US" dirty="0" smtClean="0">
                <a:solidFill>
                  <a:schemeClr val="bg1"/>
                </a:solidFill>
              </a:rPr>
              <a:t>佛山</a:t>
            </a:r>
            <a:r>
              <a:rPr lang="zh-CN" altLang="en-US" dirty="0">
                <a:solidFill>
                  <a:schemeClr val="bg1"/>
                </a:solidFill>
              </a:rPr>
              <a:t>	</a:t>
            </a:r>
            <a:r>
              <a:rPr lang="en-US" altLang="zh-CN" dirty="0">
                <a:solidFill>
                  <a:schemeClr val="bg1"/>
                </a:solidFill>
              </a:rPr>
              <a:t>5.6%</a:t>
            </a:r>
            <a:endParaRPr lang="en-US" altLang="zh-CN" dirty="0">
              <a:solidFill>
                <a:schemeClr val="bg1"/>
              </a:solidFill>
            </a:endParaRPr>
          </a:p>
          <a:p>
            <a:r>
              <a:rPr lang="en-US" altLang="zh-CN" dirty="0" smtClean="0">
                <a:solidFill>
                  <a:schemeClr val="bg1"/>
                </a:solidFill>
              </a:rPr>
              <a:t>4.</a:t>
            </a:r>
            <a:r>
              <a:rPr lang="zh-CN" altLang="en-US" dirty="0" smtClean="0">
                <a:solidFill>
                  <a:schemeClr val="bg1"/>
                </a:solidFill>
              </a:rPr>
              <a:t>惠州</a:t>
            </a:r>
            <a:r>
              <a:rPr lang="zh-CN" altLang="en-US" dirty="0">
                <a:solidFill>
                  <a:schemeClr val="bg1"/>
                </a:solidFill>
              </a:rPr>
              <a:t>	</a:t>
            </a:r>
            <a:r>
              <a:rPr lang="en-US" altLang="zh-CN" dirty="0">
                <a:solidFill>
                  <a:schemeClr val="bg1"/>
                </a:solidFill>
              </a:rPr>
              <a:t>5.3%</a:t>
            </a:r>
            <a:endParaRPr lang="en-US" altLang="zh-CN" dirty="0">
              <a:solidFill>
                <a:schemeClr val="bg1"/>
              </a:solidFill>
            </a:endParaRPr>
          </a:p>
          <a:p>
            <a:r>
              <a:rPr lang="en-US" altLang="zh-CN" dirty="0" smtClean="0">
                <a:solidFill>
                  <a:schemeClr val="bg1"/>
                </a:solidFill>
              </a:rPr>
              <a:t>5.</a:t>
            </a:r>
            <a:r>
              <a:rPr lang="zh-CN" altLang="en-US" dirty="0" smtClean="0">
                <a:solidFill>
                  <a:schemeClr val="bg1"/>
                </a:solidFill>
              </a:rPr>
              <a:t>汕头</a:t>
            </a:r>
            <a:r>
              <a:rPr lang="zh-CN" altLang="en-US" dirty="0">
                <a:solidFill>
                  <a:schemeClr val="bg1"/>
                </a:solidFill>
              </a:rPr>
              <a:t>	</a:t>
            </a:r>
            <a:r>
              <a:rPr lang="en-US" altLang="zh-CN" dirty="0">
                <a:solidFill>
                  <a:schemeClr val="bg1"/>
                </a:solidFill>
              </a:rPr>
              <a:t>4.7%</a:t>
            </a:r>
            <a:endParaRPr lang="en-US" altLang="zh-CN" dirty="0">
              <a:solidFill>
                <a:schemeClr val="bg1"/>
              </a:solidFill>
            </a:endParaRPr>
          </a:p>
          <a:p>
            <a:r>
              <a:rPr lang="en-US" altLang="zh-CN" dirty="0" smtClean="0">
                <a:solidFill>
                  <a:schemeClr val="bg1"/>
                </a:solidFill>
              </a:rPr>
              <a:t>6.</a:t>
            </a:r>
            <a:r>
              <a:rPr lang="zh-CN" altLang="en-US" dirty="0" smtClean="0">
                <a:solidFill>
                  <a:schemeClr val="bg1"/>
                </a:solidFill>
              </a:rPr>
              <a:t>揭</a:t>
            </a:r>
            <a:r>
              <a:rPr lang="zh-CN" altLang="en-US" dirty="0">
                <a:solidFill>
                  <a:schemeClr val="bg1"/>
                </a:solidFill>
              </a:rPr>
              <a:t>阳	</a:t>
            </a:r>
            <a:r>
              <a:rPr lang="en-US" altLang="zh-CN" dirty="0">
                <a:solidFill>
                  <a:schemeClr val="bg1"/>
                </a:solidFill>
              </a:rPr>
              <a:t>4.2%</a:t>
            </a:r>
            <a:endParaRPr lang="en-US" altLang="zh-CN" dirty="0">
              <a:solidFill>
                <a:schemeClr val="bg1"/>
              </a:solidFill>
            </a:endParaRPr>
          </a:p>
          <a:p>
            <a:r>
              <a:rPr lang="en-US" altLang="zh-CN" dirty="0" smtClean="0">
                <a:solidFill>
                  <a:schemeClr val="bg1"/>
                </a:solidFill>
              </a:rPr>
              <a:t>7.</a:t>
            </a:r>
            <a:r>
              <a:rPr lang="zh-CN" altLang="en-US" dirty="0" smtClean="0">
                <a:solidFill>
                  <a:schemeClr val="bg1"/>
                </a:solidFill>
              </a:rPr>
              <a:t>珠海</a:t>
            </a:r>
            <a:r>
              <a:rPr lang="zh-CN" altLang="en-US" dirty="0">
                <a:solidFill>
                  <a:schemeClr val="bg1"/>
                </a:solidFill>
              </a:rPr>
              <a:t>	</a:t>
            </a:r>
            <a:r>
              <a:rPr lang="en-US" altLang="zh-CN" dirty="0">
                <a:solidFill>
                  <a:schemeClr val="bg1"/>
                </a:solidFill>
              </a:rPr>
              <a:t>4.1%</a:t>
            </a:r>
            <a:endParaRPr lang="en-US" altLang="zh-CN" dirty="0">
              <a:solidFill>
                <a:schemeClr val="bg1"/>
              </a:solidFill>
            </a:endParaRPr>
          </a:p>
          <a:p>
            <a:r>
              <a:rPr lang="en-US" altLang="zh-CN" dirty="0" smtClean="0">
                <a:solidFill>
                  <a:schemeClr val="bg1"/>
                </a:solidFill>
              </a:rPr>
              <a:t>8.</a:t>
            </a:r>
            <a:r>
              <a:rPr lang="zh-CN" altLang="en-US" dirty="0" smtClean="0">
                <a:solidFill>
                  <a:schemeClr val="bg1"/>
                </a:solidFill>
              </a:rPr>
              <a:t>湛江</a:t>
            </a:r>
            <a:r>
              <a:rPr lang="zh-CN" altLang="en-US" dirty="0">
                <a:solidFill>
                  <a:schemeClr val="bg1"/>
                </a:solidFill>
              </a:rPr>
              <a:t>	</a:t>
            </a:r>
            <a:r>
              <a:rPr lang="en-US" altLang="zh-CN" dirty="0">
                <a:solidFill>
                  <a:schemeClr val="bg1"/>
                </a:solidFill>
              </a:rPr>
              <a:t>3.4%</a:t>
            </a:r>
            <a:endParaRPr lang="en-US" altLang="zh-CN" dirty="0">
              <a:solidFill>
                <a:schemeClr val="bg1"/>
              </a:solidFill>
            </a:endParaRPr>
          </a:p>
          <a:p>
            <a:r>
              <a:rPr lang="en-US" altLang="zh-CN" dirty="0" smtClean="0">
                <a:solidFill>
                  <a:schemeClr val="bg1"/>
                </a:solidFill>
              </a:rPr>
              <a:t>9.</a:t>
            </a:r>
            <a:r>
              <a:rPr lang="zh-CN" altLang="en-US" dirty="0" smtClean="0">
                <a:solidFill>
                  <a:schemeClr val="bg1"/>
                </a:solidFill>
              </a:rPr>
              <a:t>汕</a:t>
            </a:r>
            <a:r>
              <a:rPr lang="zh-CN" altLang="en-US" dirty="0">
                <a:solidFill>
                  <a:schemeClr val="bg1"/>
                </a:solidFill>
              </a:rPr>
              <a:t>尾	</a:t>
            </a:r>
            <a:r>
              <a:rPr lang="en-US" altLang="zh-CN" dirty="0">
                <a:solidFill>
                  <a:schemeClr val="bg1"/>
                </a:solidFill>
              </a:rPr>
              <a:t>2.9%</a:t>
            </a:r>
            <a:endParaRPr lang="en-US" altLang="zh-CN" dirty="0">
              <a:solidFill>
                <a:schemeClr val="bg1"/>
              </a:solidFill>
            </a:endParaRPr>
          </a:p>
          <a:p>
            <a:r>
              <a:rPr lang="en-US" altLang="zh-CN" dirty="0" smtClean="0">
                <a:solidFill>
                  <a:schemeClr val="bg1"/>
                </a:solidFill>
              </a:rPr>
              <a:t>10.</a:t>
            </a:r>
            <a:r>
              <a:rPr lang="zh-CN" altLang="en-US" dirty="0" smtClean="0">
                <a:solidFill>
                  <a:schemeClr val="bg1"/>
                </a:solidFill>
              </a:rPr>
              <a:t>中山</a:t>
            </a:r>
            <a:r>
              <a:rPr lang="zh-CN" altLang="en-US" dirty="0">
                <a:solidFill>
                  <a:schemeClr val="bg1"/>
                </a:solidFill>
              </a:rPr>
              <a:t>	</a:t>
            </a:r>
            <a:r>
              <a:rPr lang="en-US" altLang="zh-CN" dirty="0">
                <a:solidFill>
                  <a:schemeClr val="bg1"/>
                </a:solidFill>
              </a:rPr>
              <a:t>2.7%</a:t>
            </a:r>
            <a:endParaRPr lang="en-US" altLang="zh-CN" dirty="0">
              <a:solidFill>
                <a:schemeClr val="bg1"/>
              </a:solidFill>
            </a:endParaRPr>
          </a:p>
        </p:txBody>
      </p:sp>
      <p:pic>
        <p:nvPicPr>
          <p:cNvPr id="2" name="图片 1"/>
          <p:cNvPicPr>
            <a:picLocks noChangeAspect="1"/>
          </p:cNvPicPr>
          <p:nvPr/>
        </p:nvPicPr>
        <p:blipFill>
          <a:blip r:embed="rId3"/>
          <a:stretch>
            <a:fillRect/>
          </a:stretch>
        </p:blipFill>
        <p:spPr>
          <a:xfrm>
            <a:off x="106680" y="2706370"/>
            <a:ext cx="4232910" cy="2521585"/>
          </a:xfrm>
          <a:prstGeom prst="rect">
            <a:avLst/>
          </a:prstGeom>
        </p:spPr>
      </p:pic>
      <p:pic>
        <p:nvPicPr>
          <p:cNvPr id="8" name="图片 7"/>
          <p:cNvPicPr>
            <a:picLocks noChangeAspect="1"/>
          </p:cNvPicPr>
          <p:nvPr/>
        </p:nvPicPr>
        <p:blipFill>
          <a:blip r:embed="rId4"/>
          <a:stretch>
            <a:fillRect/>
          </a:stretch>
        </p:blipFill>
        <p:spPr>
          <a:xfrm>
            <a:off x="6005830" y="2706370"/>
            <a:ext cx="4291965" cy="260286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2.2</a:t>
            </a:r>
            <a:r>
              <a:rPr lang="zh-CN" altLang="en-US" sz="2800" dirty="0">
                <a:solidFill>
                  <a:schemeClr val="tx1"/>
                </a:solidFill>
                <a:latin typeface="黑体" panose="02010609060101010101" pitchFamily="49" charset="-122"/>
                <a:ea typeface="黑体" panose="02010609060101010101" pitchFamily="49" charset="-122"/>
              </a:rPr>
              <a:t>：过夜游游客停留天数分析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0379" y="615660"/>
            <a:ext cx="11051161"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在深圳过夜游的</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17.4%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12.3%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19.2%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23.9%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天以上</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27.1%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；各停留时段来源省份仍以广东游客为主，其余是上海、湖南</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、湖北、北京等地游客</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较多。</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6" name="图表 5"/>
          <p:cNvGraphicFramePr/>
          <p:nvPr/>
        </p:nvGraphicFramePr>
        <p:xfrm>
          <a:off x="290951" y="2545308"/>
          <a:ext cx="6072344" cy="364202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30" name="表格 29"/>
          <p:cNvGraphicFramePr>
            <a:graphicFrameLocks noGrp="1"/>
          </p:cNvGraphicFramePr>
          <p:nvPr/>
        </p:nvGraphicFramePr>
        <p:xfrm>
          <a:off x="6706263" y="2549674"/>
          <a:ext cx="5255346" cy="3646409"/>
        </p:xfrm>
        <a:graphic>
          <a:graphicData uri="http://schemas.openxmlformats.org/drawingml/2006/table">
            <a:tbl>
              <a:tblPr firstRow="1" bandRow="1">
                <a:tableStyleId>{7DF18680-E054-41AD-8BC1-D1AEF772440D}</a:tableStyleId>
              </a:tblPr>
              <a:tblGrid>
                <a:gridCol w="1177923"/>
                <a:gridCol w="4077423"/>
              </a:tblGrid>
              <a:tr h="664169">
                <a:tc>
                  <a:txBody>
                    <a:bodyPr/>
                    <a:lstStyle/>
                    <a:p>
                      <a:pPr algn="ctr"/>
                      <a:r>
                        <a:rPr lang="zh-CN" altLang="en-US" dirty="0"/>
                        <a:t>停留天数</a:t>
                      </a:r>
                      <a:endParaRPr lang="zh-CN" altLang="en-US" dirty="0"/>
                    </a:p>
                  </a:txBody>
                  <a:tcPr anchor="ctr"/>
                </a:tc>
                <a:tc>
                  <a:txBody>
                    <a:bodyPr/>
                    <a:lstStyle/>
                    <a:p>
                      <a:pPr algn="ctr"/>
                      <a:r>
                        <a:rPr lang="zh-CN" altLang="en-US" dirty="0"/>
                        <a:t>来源省份</a:t>
                      </a:r>
                      <a:endParaRPr lang="zh-CN" altLang="en-US" dirty="0"/>
                    </a:p>
                  </a:txBody>
                  <a:tcPr anchor="ctr"/>
                </a:tc>
              </a:tr>
              <a:tr h="596448">
                <a:tc>
                  <a:txBody>
                    <a:bodyPr/>
                    <a:lstStyle/>
                    <a:p>
                      <a:pPr algn="ctr"/>
                      <a:r>
                        <a:rPr lang="en-US" altLang="zh-CN" dirty="0"/>
                        <a:t>2</a:t>
                      </a:r>
                      <a:r>
                        <a:rPr lang="zh-CN" altLang="en-US" dirty="0"/>
                        <a:t>天</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t>广东</a:t>
                      </a:r>
                      <a:r>
                        <a:rPr lang="en-US" altLang="zh-CN" dirty="0" smtClean="0"/>
                        <a:t>47%</a:t>
                      </a:r>
                      <a:r>
                        <a:rPr lang="zh-CN" altLang="en-US" dirty="0"/>
                        <a:t>、</a:t>
                      </a:r>
                      <a:r>
                        <a:rPr lang="zh-CN" altLang="en-US" dirty="0" smtClean="0"/>
                        <a:t>湖南</a:t>
                      </a:r>
                      <a:r>
                        <a:rPr lang="en-US" altLang="zh-CN" dirty="0" smtClean="0"/>
                        <a:t>6%</a:t>
                      </a:r>
                      <a:r>
                        <a:rPr lang="zh-CN" altLang="en-US" dirty="0"/>
                        <a:t>、上海</a:t>
                      </a:r>
                      <a:r>
                        <a:rPr lang="en-US" altLang="zh-CN" dirty="0"/>
                        <a:t>6%</a:t>
                      </a:r>
                      <a:r>
                        <a:rPr lang="zh-CN" altLang="en-US" dirty="0"/>
                        <a:t>、北京</a:t>
                      </a:r>
                      <a:r>
                        <a:rPr lang="en-US" altLang="zh-CN" dirty="0"/>
                        <a:t>6%</a:t>
                      </a:r>
                      <a:endParaRPr lang="en-US" altLang="zh-CN" dirty="0"/>
                    </a:p>
                  </a:txBody>
                  <a:tcPr anchor="ctr"/>
                </a:tc>
              </a:tr>
              <a:tr h="596448">
                <a:tc>
                  <a:txBody>
                    <a:bodyPr/>
                    <a:lstStyle/>
                    <a:p>
                      <a:pPr algn="ctr"/>
                      <a:r>
                        <a:rPr lang="en-US" altLang="zh-CN" dirty="0"/>
                        <a:t>3</a:t>
                      </a:r>
                      <a:r>
                        <a:rPr lang="zh-CN" altLang="en-US" dirty="0"/>
                        <a:t>天</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t>广东</a:t>
                      </a:r>
                      <a:r>
                        <a:rPr lang="en-US" altLang="zh-CN" dirty="0" smtClean="0"/>
                        <a:t>37%</a:t>
                      </a:r>
                      <a:r>
                        <a:rPr lang="zh-CN" altLang="en-US" dirty="0" smtClean="0"/>
                        <a:t>、北京</a:t>
                      </a:r>
                      <a:r>
                        <a:rPr lang="en-US" altLang="zh-CN" dirty="0" smtClean="0"/>
                        <a:t>7%</a:t>
                      </a:r>
                      <a:r>
                        <a:rPr lang="zh-CN" altLang="en-US" dirty="0" smtClean="0"/>
                        <a:t>、上海</a:t>
                      </a:r>
                      <a:r>
                        <a:rPr lang="en-US" altLang="zh-CN" dirty="0" smtClean="0"/>
                        <a:t>7%</a:t>
                      </a:r>
                      <a:r>
                        <a:rPr lang="zh-CN" altLang="en-US" dirty="0" smtClean="0"/>
                        <a:t>、</a:t>
                      </a:r>
                      <a:r>
                        <a:rPr lang="zh-CN" altLang="en-US" dirty="0"/>
                        <a:t>湖南</a:t>
                      </a:r>
                      <a:r>
                        <a:rPr lang="en-US" altLang="zh-CN" dirty="0"/>
                        <a:t>7</a:t>
                      </a:r>
                      <a:r>
                        <a:rPr lang="en-US" altLang="zh-CN" dirty="0" smtClean="0"/>
                        <a:t>%</a:t>
                      </a:r>
                      <a:endParaRPr lang="en-US" altLang="zh-CN" dirty="0"/>
                    </a:p>
                  </a:txBody>
                  <a:tcPr anchor="ctr"/>
                </a:tc>
              </a:tr>
              <a:tr h="596448">
                <a:tc>
                  <a:txBody>
                    <a:bodyPr/>
                    <a:lstStyle/>
                    <a:p>
                      <a:pPr algn="ctr"/>
                      <a:r>
                        <a:rPr lang="en-US" altLang="zh-CN" dirty="0"/>
                        <a:t>4-6</a:t>
                      </a:r>
                      <a:r>
                        <a:rPr lang="zh-CN" altLang="en-US" dirty="0"/>
                        <a:t>天</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t>广东</a:t>
                      </a:r>
                      <a:r>
                        <a:rPr lang="en-US" altLang="zh-CN" dirty="0"/>
                        <a:t>34%</a:t>
                      </a:r>
                      <a:r>
                        <a:rPr lang="zh-CN" altLang="en-US" dirty="0" smtClean="0"/>
                        <a:t>、上海</a:t>
                      </a:r>
                      <a:r>
                        <a:rPr lang="en-US" altLang="zh-CN" dirty="0" smtClean="0"/>
                        <a:t>8%</a:t>
                      </a:r>
                      <a:r>
                        <a:rPr lang="zh-CN" altLang="en-US" dirty="0" smtClean="0"/>
                        <a:t>、湖南</a:t>
                      </a:r>
                      <a:r>
                        <a:rPr lang="en-US" altLang="zh-CN" dirty="0" smtClean="0"/>
                        <a:t>7%</a:t>
                      </a:r>
                      <a:r>
                        <a:rPr lang="zh-CN" altLang="en-US" dirty="0" smtClean="0"/>
                        <a:t>、北京</a:t>
                      </a:r>
                      <a:r>
                        <a:rPr lang="en-US" altLang="zh-CN" dirty="0" smtClean="0"/>
                        <a:t>7%</a:t>
                      </a:r>
                      <a:endParaRPr lang="en-US" altLang="zh-CN" dirty="0"/>
                    </a:p>
                  </a:txBody>
                  <a:tcPr anchor="ctr"/>
                </a:tc>
              </a:tr>
              <a:tr h="596448">
                <a:tc>
                  <a:txBody>
                    <a:bodyPr/>
                    <a:lstStyle/>
                    <a:p>
                      <a:pPr algn="ctr"/>
                      <a:r>
                        <a:rPr lang="en-US" altLang="zh-CN" dirty="0"/>
                        <a:t>7-15</a:t>
                      </a:r>
                      <a:r>
                        <a:rPr lang="zh-CN" altLang="en-US" dirty="0"/>
                        <a:t>天</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t>广东</a:t>
                      </a:r>
                      <a:r>
                        <a:rPr lang="en-US" altLang="zh-CN" dirty="0" smtClean="0"/>
                        <a:t>36%</a:t>
                      </a:r>
                      <a:r>
                        <a:rPr lang="zh-CN" altLang="en-US" dirty="0" smtClean="0"/>
                        <a:t>、上海</a:t>
                      </a:r>
                      <a:r>
                        <a:rPr lang="en-US" altLang="zh-CN" dirty="0" smtClean="0"/>
                        <a:t>10%</a:t>
                      </a:r>
                      <a:r>
                        <a:rPr lang="zh-CN" altLang="en-US" dirty="0" smtClean="0"/>
                        <a:t>、湖南</a:t>
                      </a:r>
                      <a:r>
                        <a:rPr lang="en-US" altLang="zh-CN" dirty="0" smtClean="0"/>
                        <a:t>8%</a:t>
                      </a:r>
                      <a:r>
                        <a:rPr lang="zh-CN" altLang="en-US" dirty="0" smtClean="0"/>
                        <a:t>、北京</a:t>
                      </a:r>
                      <a:r>
                        <a:rPr lang="en-US" altLang="zh-CN" dirty="0" smtClean="0"/>
                        <a:t>5%</a:t>
                      </a:r>
                      <a:endParaRPr lang="en-US" altLang="zh-CN" dirty="0"/>
                    </a:p>
                  </a:txBody>
                  <a:tcPr anchor="ctr"/>
                </a:tc>
              </a:tr>
              <a:tr h="596448">
                <a:tc>
                  <a:txBody>
                    <a:bodyPr/>
                    <a:lstStyle/>
                    <a:p>
                      <a:pPr algn="ctr"/>
                      <a:r>
                        <a:rPr lang="en-US" altLang="zh-CN" dirty="0"/>
                        <a:t>15</a:t>
                      </a:r>
                      <a:r>
                        <a:rPr lang="zh-CN" altLang="en-US" dirty="0"/>
                        <a:t>天以上</a:t>
                      </a:r>
                      <a:endParaRPr lang="zh-CN" altLang="en-US" dirty="0"/>
                    </a:p>
                  </a:txBody>
                  <a:tcPr anchor="ctr"/>
                </a:tc>
                <a:tc>
                  <a:txBody>
                    <a:bodyPr/>
                    <a:lstStyle/>
                    <a:p>
                      <a:pPr algn="ctr"/>
                      <a:r>
                        <a:rPr lang="zh-CN" altLang="en-US" dirty="0"/>
                        <a:t>广东</a:t>
                      </a:r>
                      <a:r>
                        <a:rPr lang="en-US" altLang="zh-CN" dirty="0" smtClean="0"/>
                        <a:t>34%</a:t>
                      </a:r>
                      <a:r>
                        <a:rPr lang="zh-CN" altLang="en-US" dirty="0"/>
                        <a:t>、</a:t>
                      </a:r>
                      <a:r>
                        <a:rPr lang="zh-CN" altLang="en-US" dirty="0" smtClean="0"/>
                        <a:t>湖南</a:t>
                      </a:r>
                      <a:r>
                        <a:rPr lang="en-US" altLang="zh-CN" dirty="0" smtClean="0"/>
                        <a:t>9%</a:t>
                      </a:r>
                      <a:r>
                        <a:rPr lang="zh-CN" altLang="en-US" dirty="0"/>
                        <a:t>、</a:t>
                      </a:r>
                      <a:r>
                        <a:rPr lang="zh-CN" altLang="en-US" dirty="0" smtClean="0"/>
                        <a:t>上海</a:t>
                      </a:r>
                      <a:r>
                        <a:rPr lang="en-US" altLang="zh-CN" dirty="0" smtClean="0"/>
                        <a:t>9%</a:t>
                      </a:r>
                      <a:r>
                        <a:rPr lang="zh-CN" altLang="en-US" dirty="0"/>
                        <a:t>、湖北</a:t>
                      </a:r>
                      <a:r>
                        <a:rPr lang="en-US" altLang="zh-CN" dirty="0"/>
                        <a:t>7%</a:t>
                      </a:r>
                      <a:endParaRPr lang="en-US" altLang="zh-CN" dirty="0"/>
                    </a:p>
                  </a:txBody>
                  <a:tcPr anchor="ctr"/>
                </a:tc>
              </a:tr>
            </a:tbl>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2.3</a:t>
            </a:r>
            <a:r>
              <a:rPr lang="zh-CN" altLang="en-US" sz="2800" dirty="0">
                <a:solidFill>
                  <a:schemeClr val="tx1"/>
                </a:solidFill>
                <a:latin typeface="黑体" panose="02010609060101010101" pitchFamily="49" charset="-122"/>
                <a:ea typeface="黑体" panose="02010609060101010101" pitchFamily="49" charset="-122"/>
              </a:rPr>
              <a:t>：过夜游游客特征</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600707" y="607488"/>
            <a:ext cx="1104539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在深圳过夜游的</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55</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26.5</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28.4%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16.8%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交通工具特征是汽车</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64.0%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、飞机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、火车</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28.2%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2881366" y="2556538"/>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597005" y="2556538"/>
            <a:ext cx="1148668" cy="1211781"/>
          </a:xfrm>
          <a:prstGeom prst="rect">
            <a:avLst/>
          </a:prstGeom>
          <a:noFill/>
          <a:ln w="9525">
            <a:noFill/>
            <a:miter lim="800000"/>
            <a:headEnd/>
            <a:tailEnd/>
          </a:ln>
        </p:spPr>
      </p:pic>
      <p:sp>
        <p:nvSpPr>
          <p:cNvPr id="11" name="文本框 10"/>
          <p:cNvSpPr txBox="1"/>
          <p:nvPr/>
        </p:nvSpPr>
        <p:spPr>
          <a:xfrm>
            <a:off x="1745673" y="3162428"/>
            <a:ext cx="1027756" cy="461665"/>
          </a:xfrm>
          <a:prstGeom prst="rect">
            <a:avLst/>
          </a:prstGeom>
          <a:noFill/>
        </p:spPr>
        <p:txBody>
          <a:bodyPr wrap="square" rtlCol="0">
            <a:spAutoFit/>
          </a:bodyPr>
          <a:lstStyle/>
          <a:p>
            <a:r>
              <a:rPr lang="en-US" altLang="zh-CN" sz="2400" dirty="0">
                <a:solidFill>
                  <a:schemeClr val="bg1"/>
                </a:solidFill>
              </a:rPr>
              <a:t>45% </a:t>
            </a:r>
            <a:endParaRPr lang="zh-CN" altLang="en-US" sz="2400" dirty="0">
              <a:solidFill>
                <a:schemeClr val="bg1"/>
              </a:solidFill>
            </a:endParaRPr>
          </a:p>
        </p:txBody>
      </p:sp>
      <p:sp>
        <p:nvSpPr>
          <p:cNvPr id="16" name="文本框 15"/>
          <p:cNvSpPr txBox="1"/>
          <p:nvPr/>
        </p:nvSpPr>
        <p:spPr>
          <a:xfrm>
            <a:off x="4302066" y="3162428"/>
            <a:ext cx="1027756" cy="461665"/>
          </a:xfrm>
          <a:prstGeom prst="rect">
            <a:avLst/>
          </a:prstGeom>
          <a:noFill/>
        </p:spPr>
        <p:txBody>
          <a:bodyPr wrap="square" rtlCol="0">
            <a:spAutoFit/>
          </a:bodyPr>
          <a:lstStyle/>
          <a:p>
            <a:r>
              <a:rPr lang="en-US" altLang="zh-CN" sz="2400" dirty="0">
                <a:solidFill>
                  <a:schemeClr val="bg1"/>
                </a:solidFill>
              </a:rPr>
              <a:t>55% </a:t>
            </a:r>
            <a:endParaRPr lang="zh-CN" altLang="en-US" sz="2400" dirty="0">
              <a:solidFill>
                <a:schemeClr val="bg1"/>
              </a:solidFill>
            </a:endParaRPr>
          </a:p>
        </p:txBody>
      </p:sp>
      <p:pic>
        <p:nvPicPr>
          <p:cNvPr id="12" name="图片 11"/>
          <p:cNvPicPr>
            <a:picLocks noChangeAspect="1"/>
          </p:cNvPicPr>
          <p:nvPr/>
        </p:nvPicPr>
        <p:blipFill>
          <a:blip r:embed="rId4"/>
          <a:stretch>
            <a:fillRect/>
          </a:stretch>
        </p:blipFill>
        <p:spPr>
          <a:xfrm>
            <a:off x="912541" y="4081166"/>
            <a:ext cx="1013170" cy="668705"/>
          </a:xfrm>
          <a:prstGeom prst="rect">
            <a:avLst/>
          </a:prstGeom>
        </p:spPr>
      </p:pic>
      <p:pic>
        <p:nvPicPr>
          <p:cNvPr id="15" name="图片 14"/>
          <p:cNvPicPr>
            <a:picLocks noChangeAspect="1"/>
          </p:cNvPicPr>
          <p:nvPr/>
        </p:nvPicPr>
        <p:blipFill>
          <a:blip r:embed="rId5"/>
          <a:stretch>
            <a:fillRect/>
          </a:stretch>
        </p:blipFill>
        <p:spPr>
          <a:xfrm>
            <a:off x="912541" y="4886299"/>
            <a:ext cx="1013169" cy="680235"/>
          </a:xfrm>
          <a:prstGeom prst="rect">
            <a:avLst/>
          </a:prstGeom>
        </p:spPr>
      </p:pic>
      <p:pic>
        <p:nvPicPr>
          <p:cNvPr id="17" name="图片 16"/>
          <p:cNvPicPr>
            <a:picLocks noChangeAspect="1"/>
          </p:cNvPicPr>
          <p:nvPr/>
        </p:nvPicPr>
        <p:blipFill>
          <a:blip r:embed="rId6"/>
          <a:stretch>
            <a:fillRect/>
          </a:stretch>
        </p:blipFill>
        <p:spPr>
          <a:xfrm>
            <a:off x="912541" y="5702963"/>
            <a:ext cx="1013169" cy="680235"/>
          </a:xfrm>
          <a:prstGeom prst="rect">
            <a:avLst/>
          </a:prstGeom>
        </p:spPr>
      </p:pic>
      <p:sp>
        <p:nvSpPr>
          <p:cNvPr id="20" name="文本框 19"/>
          <p:cNvSpPr txBox="1"/>
          <p:nvPr/>
        </p:nvSpPr>
        <p:spPr>
          <a:xfrm>
            <a:off x="2162569" y="4134818"/>
            <a:ext cx="1918224" cy="400110"/>
          </a:xfrm>
          <a:prstGeom prst="rect">
            <a:avLst/>
          </a:prstGeom>
          <a:noFill/>
        </p:spPr>
        <p:txBody>
          <a:bodyPr wrap="square" rtlCol="0">
            <a:spAutoFit/>
          </a:bodyPr>
          <a:lstStyle/>
          <a:p>
            <a:r>
              <a:rPr lang="zh-CN" altLang="en-US" sz="2000" dirty="0" smtClean="0">
                <a:solidFill>
                  <a:schemeClr val="bg1"/>
                </a:solidFill>
              </a:rPr>
              <a:t>汽车</a:t>
            </a:r>
            <a:r>
              <a:rPr lang="en-US" altLang="zh-CN" sz="2000" dirty="0" smtClean="0">
                <a:solidFill>
                  <a:schemeClr val="bg1"/>
                </a:solidFill>
              </a:rPr>
              <a:t>64.0%</a:t>
            </a:r>
            <a:endParaRPr lang="zh-CN" altLang="en-US" sz="2000" dirty="0">
              <a:solidFill>
                <a:schemeClr val="bg1"/>
              </a:solidFill>
            </a:endParaRPr>
          </a:p>
        </p:txBody>
      </p:sp>
      <p:sp>
        <p:nvSpPr>
          <p:cNvPr id="21" name="文本框 20"/>
          <p:cNvSpPr txBox="1"/>
          <p:nvPr/>
        </p:nvSpPr>
        <p:spPr>
          <a:xfrm>
            <a:off x="2162569" y="5026361"/>
            <a:ext cx="1918224" cy="400110"/>
          </a:xfrm>
          <a:prstGeom prst="rect">
            <a:avLst/>
          </a:prstGeom>
          <a:noFill/>
        </p:spPr>
        <p:txBody>
          <a:bodyPr wrap="square" rtlCol="0">
            <a:spAutoFit/>
          </a:bodyPr>
          <a:lstStyle/>
          <a:p>
            <a:r>
              <a:rPr lang="zh-CN" altLang="en-US" sz="2000" dirty="0" smtClean="0">
                <a:solidFill>
                  <a:schemeClr val="bg1"/>
                </a:solidFill>
              </a:rPr>
              <a:t>飞机</a:t>
            </a:r>
            <a:r>
              <a:rPr lang="en-US" altLang="zh-CN" sz="2000" dirty="0" smtClean="0">
                <a:solidFill>
                  <a:schemeClr val="bg1"/>
                </a:solidFill>
              </a:rPr>
              <a:t>7.7</a:t>
            </a:r>
            <a:endParaRPr lang="zh-CN" altLang="en-US" sz="2000" dirty="0">
              <a:solidFill>
                <a:schemeClr val="bg1"/>
              </a:solidFill>
            </a:endParaRPr>
          </a:p>
        </p:txBody>
      </p:sp>
      <p:sp>
        <p:nvSpPr>
          <p:cNvPr id="22" name="文本框 21"/>
          <p:cNvSpPr txBox="1"/>
          <p:nvPr/>
        </p:nvSpPr>
        <p:spPr>
          <a:xfrm>
            <a:off x="2162569" y="5843025"/>
            <a:ext cx="1918224" cy="400110"/>
          </a:xfrm>
          <a:prstGeom prst="rect">
            <a:avLst/>
          </a:prstGeom>
          <a:noFill/>
        </p:spPr>
        <p:txBody>
          <a:bodyPr wrap="square" rtlCol="0">
            <a:spAutoFit/>
          </a:bodyPr>
          <a:lstStyle/>
          <a:p>
            <a:r>
              <a:rPr lang="zh-CN" altLang="en-US" sz="2000" dirty="0" smtClean="0">
                <a:solidFill>
                  <a:schemeClr val="bg1"/>
                </a:solidFill>
              </a:rPr>
              <a:t>火车</a:t>
            </a:r>
            <a:r>
              <a:rPr lang="en-US" altLang="zh-CN" sz="2000" dirty="0" smtClean="0">
                <a:solidFill>
                  <a:schemeClr val="bg1"/>
                </a:solidFill>
              </a:rPr>
              <a:t>28.2%</a:t>
            </a:r>
            <a:endParaRPr lang="zh-CN" altLang="en-US" sz="2000" dirty="0">
              <a:solidFill>
                <a:schemeClr val="bg1"/>
              </a:solidFill>
            </a:endParaRPr>
          </a:p>
        </p:txBody>
      </p:sp>
      <p:graphicFrame>
        <p:nvGraphicFramePr>
          <p:cNvPr id="18" name="图表 17"/>
          <p:cNvGraphicFramePr/>
          <p:nvPr/>
        </p:nvGraphicFramePr>
        <p:xfrm>
          <a:off x="5859520" y="2495066"/>
          <a:ext cx="5691280" cy="3774928"/>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9" name="图片 18"/>
          <p:cNvPicPr>
            <a:picLocks noChangeAspect="1"/>
          </p:cNvPicPr>
          <p:nvPr/>
        </p:nvPicPr>
        <p:blipFill>
          <a:blip r:embed="rId7"/>
          <a:stretch>
            <a:fillRect/>
          </a:stretch>
        </p:blipFill>
        <p:spPr>
          <a:xfrm>
            <a:off x="10367319" y="62776"/>
            <a:ext cx="833521" cy="763300"/>
          </a:xfrm>
          <a:prstGeom prst="rect">
            <a:avLst/>
          </a:prstGeom>
        </p:spPr>
      </p:pic>
      <p:pic>
        <p:nvPicPr>
          <p:cNvPr id="23" name="图片 22"/>
          <p:cNvPicPr>
            <a:picLocks noChangeAspect="1"/>
          </p:cNvPicPr>
          <p:nvPr/>
        </p:nvPicPr>
        <p:blipFill>
          <a:blip r:embed="rId8"/>
          <a:stretch>
            <a:fillRect/>
          </a:stretch>
        </p:blipFill>
        <p:spPr>
          <a:xfrm>
            <a:off x="11200841" y="62776"/>
            <a:ext cx="890522" cy="76120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3.1</a:t>
            </a:r>
            <a:r>
              <a:rPr lang="zh-CN" altLang="en-US" sz="2800" dirty="0">
                <a:solidFill>
                  <a:schemeClr val="tx1"/>
                </a:solidFill>
                <a:latin typeface="黑体" panose="02010609060101010101" pitchFamily="49" charset="-122"/>
                <a:ea typeface="黑体" panose="02010609060101010101" pitchFamily="49" charset="-122"/>
              </a:rPr>
              <a:t>：港澳一日游游客来源分析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589448" y="751620"/>
            <a:ext cx="10934784"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经深圳前往港澳一日游游客</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10.6</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人，来源以广东、湖南、北京、湖北、上海为主。广东省内游客主要来自广州、东莞、佛山、惠州</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、江门。</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3" name="图片 12"/>
          <p:cNvPicPr>
            <a:picLocks noChangeAspect="1"/>
          </p:cNvPicPr>
          <p:nvPr/>
        </p:nvPicPr>
        <p:blipFill>
          <a:blip r:embed="rId1"/>
          <a:stretch>
            <a:fillRect/>
          </a:stretch>
        </p:blipFill>
        <p:spPr>
          <a:xfrm>
            <a:off x="10367319" y="62776"/>
            <a:ext cx="833521" cy="763300"/>
          </a:xfrm>
          <a:prstGeom prst="rect">
            <a:avLst/>
          </a:prstGeom>
        </p:spPr>
      </p:pic>
      <p:pic>
        <p:nvPicPr>
          <p:cNvPr id="14" name="图片 13"/>
          <p:cNvPicPr>
            <a:picLocks noChangeAspect="1"/>
          </p:cNvPicPr>
          <p:nvPr/>
        </p:nvPicPr>
        <p:blipFill>
          <a:blip r:embed="rId2"/>
          <a:stretch>
            <a:fillRect/>
          </a:stretch>
        </p:blipFill>
        <p:spPr>
          <a:xfrm>
            <a:off x="11200841" y="62776"/>
            <a:ext cx="890522" cy="761206"/>
          </a:xfrm>
          <a:prstGeom prst="rect">
            <a:avLst/>
          </a:prstGeom>
        </p:spPr>
      </p:pic>
      <p:sp>
        <p:nvSpPr>
          <p:cNvPr id="9" name="矩形 8"/>
          <p:cNvSpPr/>
          <p:nvPr/>
        </p:nvSpPr>
        <p:spPr>
          <a:xfrm>
            <a:off x="4584702" y="2677337"/>
            <a:ext cx="1828800" cy="2862322"/>
          </a:xfrm>
          <a:prstGeom prst="rect">
            <a:avLst/>
          </a:prstGeom>
        </p:spPr>
        <p:txBody>
          <a:bodyPr wrap="square">
            <a:spAutoFit/>
          </a:bodyPr>
          <a:lstStyle/>
          <a:p>
            <a:r>
              <a:rPr lang="en-US" altLang="zh-CN" dirty="0" smtClean="0">
                <a:solidFill>
                  <a:schemeClr val="bg1"/>
                </a:solidFill>
              </a:rPr>
              <a:t>1.</a:t>
            </a:r>
            <a:r>
              <a:rPr lang="zh-CN" altLang="en-US" dirty="0" smtClean="0">
                <a:solidFill>
                  <a:schemeClr val="bg1"/>
                </a:solidFill>
              </a:rPr>
              <a:t>广东</a:t>
            </a:r>
            <a:r>
              <a:rPr lang="zh-CN" altLang="en-US" dirty="0">
                <a:solidFill>
                  <a:schemeClr val="bg1"/>
                </a:solidFill>
              </a:rPr>
              <a:t>	</a:t>
            </a:r>
            <a:r>
              <a:rPr lang="en-US" altLang="zh-CN" dirty="0">
                <a:solidFill>
                  <a:schemeClr val="bg1"/>
                </a:solidFill>
              </a:rPr>
              <a:t>86.6%</a:t>
            </a:r>
            <a:endParaRPr lang="en-US" altLang="zh-CN" dirty="0">
              <a:solidFill>
                <a:schemeClr val="bg1"/>
              </a:solidFill>
            </a:endParaRPr>
          </a:p>
          <a:p>
            <a:r>
              <a:rPr lang="en-US" altLang="zh-CN" dirty="0" smtClean="0">
                <a:solidFill>
                  <a:schemeClr val="bg1"/>
                </a:solidFill>
              </a:rPr>
              <a:t>2.</a:t>
            </a:r>
            <a:r>
              <a:rPr lang="zh-CN" altLang="en-US" dirty="0" smtClean="0">
                <a:solidFill>
                  <a:schemeClr val="bg1"/>
                </a:solidFill>
              </a:rPr>
              <a:t>湖南</a:t>
            </a:r>
            <a:r>
              <a:rPr lang="zh-CN" altLang="en-US" dirty="0">
                <a:solidFill>
                  <a:schemeClr val="bg1"/>
                </a:solidFill>
              </a:rPr>
              <a:t>	</a:t>
            </a:r>
            <a:r>
              <a:rPr lang="en-US" altLang="zh-CN" dirty="0">
                <a:solidFill>
                  <a:schemeClr val="bg1"/>
                </a:solidFill>
              </a:rPr>
              <a:t>1.8%</a:t>
            </a:r>
            <a:endParaRPr lang="en-US" altLang="zh-CN" dirty="0">
              <a:solidFill>
                <a:schemeClr val="bg1"/>
              </a:solidFill>
            </a:endParaRPr>
          </a:p>
          <a:p>
            <a:r>
              <a:rPr lang="en-US" altLang="zh-CN" dirty="0" smtClean="0">
                <a:solidFill>
                  <a:schemeClr val="bg1"/>
                </a:solidFill>
              </a:rPr>
              <a:t>3.</a:t>
            </a:r>
            <a:r>
              <a:rPr lang="zh-CN" altLang="en-US" dirty="0" smtClean="0">
                <a:solidFill>
                  <a:schemeClr val="bg1"/>
                </a:solidFill>
              </a:rPr>
              <a:t>北京</a:t>
            </a:r>
            <a:r>
              <a:rPr lang="zh-CN" altLang="en-US" dirty="0">
                <a:solidFill>
                  <a:schemeClr val="bg1"/>
                </a:solidFill>
              </a:rPr>
              <a:t>	</a:t>
            </a:r>
            <a:r>
              <a:rPr lang="en-US" altLang="zh-CN" dirty="0">
                <a:solidFill>
                  <a:schemeClr val="bg1"/>
                </a:solidFill>
              </a:rPr>
              <a:t>1.4%</a:t>
            </a:r>
            <a:endParaRPr lang="en-US" altLang="zh-CN" dirty="0">
              <a:solidFill>
                <a:schemeClr val="bg1"/>
              </a:solidFill>
            </a:endParaRPr>
          </a:p>
          <a:p>
            <a:r>
              <a:rPr lang="en-US" altLang="zh-CN" dirty="0" smtClean="0">
                <a:solidFill>
                  <a:schemeClr val="bg1"/>
                </a:solidFill>
              </a:rPr>
              <a:t>4.</a:t>
            </a:r>
            <a:r>
              <a:rPr lang="zh-CN" altLang="en-US" dirty="0" smtClean="0">
                <a:solidFill>
                  <a:schemeClr val="bg1"/>
                </a:solidFill>
              </a:rPr>
              <a:t>湖北</a:t>
            </a:r>
            <a:r>
              <a:rPr lang="zh-CN" altLang="en-US" dirty="0">
                <a:solidFill>
                  <a:schemeClr val="bg1"/>
                </a:solidFill>
              </a:rPr>
              <a:t>	</a:t>
            </a:r>
            <a:r>
              <a:rPr lang="en-US" altLang="zh-CN" dirty="0">
                <a:solidFill>
                  <a:schemeClr val="bg1"/>
                </a:solidFill>
              </a:rPr>
              <a:t>1.1%</a:t>
            </a:r>
            <a:endParaRPr lang="en-US" altLang="zh-CN" dirty="0">
              <a:solidFill>
                <a:schemeClr val="bg1"/>
              </a:solidFill>
            </a:endParaRPr>
          </a:p>
          <a:p>
            <a:r>
              <a:rPr lang="en-US" altLang="zh-CN" dirty="0" smtClean="0">
                <a:solidFill>
                  <a:schemeClr val="bg1"/>
                </a:solidFill>
              </a:rPr>
              <a:t>5.</a:t>
            </a:r>
            <a:r>
              <a:rPr lang="zh-CN" altLang="en-US" dirty="0" smtClean="0">
                <a:solidFill>
                  <a:schemeClr val="bg1"/>
                </a:solidFill>
              </a:rPr>
              <a:t>上海</a:t>
            </a:r>
            <a:r>
              <a:rPr lang="zh-CN" altLang="en-US" dirty="0">
                <a:solidFill>
                  <a:schemeClr val="bg1"/>
                </a:solidFill>
              </a:rPr>
              <a:t>	</a:t>
            </a:r>
            <a:r>
              <a:rPr lang="en-US" altLang="zh-CN" dirty="0">
                <a:solidFill>
                  <a:schemeClr val="bg1"/>
                </a:solidFill>
              </a:rPr>
              <a:t>1.1%</a:t>
            </a:r>
            <a:endParaRPr lang="en-US" altLang="zh-CN" dirty="0">
              <a:solidFill>
                <a:schemeClr val="bg1"/>
              </a:solidFill>
            </a:endParaRPr>
          </a:p>
          <a:p>
            <a:r>
              <a:rPr lang="en-US" altLang="zh-CN" dirty="0" smtClean="0">
                <a:solidFill>
                  <a:schemeClr val="bg1"/>
                </a:solidFill>
              </a:rPr>
              <a:t>6.</a:t>
            </a:r>
            <a:r>
              <a:rPr lang="zh-CN" altLang="en-US" dirty="0" smtClean="0">
                <a:solidFill>
                  <a:schemeClr val="bg1"/>
                </a:solidFill>
              </a:rPr>
              <a:t>辽宁</a:t>
            </a:r>
            <a:r>
              <a:rPr lang="zh-CN" altLang="en-US" dirty="0">
                <a:solidFill>
                  <a:schemeClr val="bg1"/>
                </a:solidFill>
              </a:rPr>
              <a:t>	</a:t>
            </a:r>
            <a:r>
              <a:rPr lang="en-US" altLang="zh-CN" dirty="0">
                <a:solidFill>
                  <a:schemeClr val="bg1"/>
                </a:solidFill>
              </a:rPr>
              <a:t>1.0%</a:t>
            </a:r>
            <a:endParaRPr lang="en-US" altLang="zh-CN" dirty="0">
              <a:solidFill>
                <a:schemeClr val="bg1"/>
              </a:solidFill>
            </a:endParaRPr>
          </a:p>
          <a:p>
            <a:r>
              <a:rPr lang="en-US" altLang="zh-CN" dirty="0" smtClean="0">
                <a:solidFill>
                  <a:schemeClr val="bg1"/>
                </a:solidFill>
              </a:rPr>
              <a:t>7.</a:t>
            </a:r>
            <a:r>
              <a:rPr lang="zh-CN" altLang="en-US" dirty="0" smtClean="0">
                <a:solidFill>
                  <a:schemeClr val="bg1"/>
                </a:solidFill>
              </a:rPr>
              <a:t>河南</a:t>
            </a:r>
            <a:r>
              <a:rPr lang="zh-CN" altLang="en-US" dirty="0">
                <a:solidFill>
                  <a:schemeClr val="bg1"/>
                </a:solidFill>
              </a:rPr>
              <a:t>	</a:t>
            </a:r>
            <a:r>
              <a:rPr lang="en-US" altLang="zh-CN" dirty="0">
                <a:solidFill>
                  <a:schemeClr val="bg1"/>
                </a:solidFill>
              </a:rPr>
              <a:t>0.7%</a:t>
            </a:r>
            <a:endParaRPr lang="en-US" altLang="zh-CN" dirty="0">
              <a:solidFill>
                <a:schemeClr val="bg1"/>
              </a:solidFill>
            </a:endParaRPr>
          </a:p>
          <a:p>
            <a:r>
              <a:rPr lang="en-US" altLang="zh-CN" dirty="0" smtClean="0">
                <a:solidFill>
                  <a:schemeClr val="bg1"/>
                </a:solidFill>
              </a:rPr>
              <a:t>8.</a:t>
            </a:r>
            <a:r>
              <a:rPr lang="zh-CN" altLang="en-US" dirty="0" smtClean="0">
                <a:solidFill>
                  <a:schemeClr val="bg1"/>
                </a:solidFill>
              </a:rPr>
              <a:t>江西</a:t>
            </a:r>
            <a:r>
              <a:rPr lang="zh-CN" altLang="en-US" dirty="0">
                <a:solidFill>
                  <a:schemeClr val="bg1"/>
                </a:solidFill>
              </a:rPr>
              <a:t>	</a:t>
            </a:r>
            <a:r>
              <a:rPr lang="en-US" altLang="zh-CN" dirty="0">
                <a:solidFill>
                  <a:schemeClr val="bg1"/>
                </a:solidFill>
              </a:rPr>
              <a:t>0.7%</a:t>
            </a:r>
            <a:endParaRPr lang="en-US" altLang="zh-CN" dirty="0">
              <a:solidFill>
                <a:schemeClr val="bg1"/>
              </a:solidFill>
            </a:endParaRPr>
          </a:p>
          <a:p>
            <a:r>
              <a:rPr lang="en-US" altLang="zh-CN" dirty="0" smtClean="0">
                <a:solidFill>
                  <a:schemeClr val="bg1"/>
                </a:solidFill>
              </a:rPr>
              <a:t>9.</a:t>
            </a:r>
            <a:r>
              <a:rPr lang="zh-CN" altLang="en-US" dirty="0" smtClean="0">
                <a:solidFill>
                  <a:schemeClr val="bg1"/>
                </a:solidFill>
              </a:rPr>
              <a:t>福建</a:t>
            </a:r>
            <a:r>
              <a:rPr lang="zh-CN" altLang="en-US" dirty="0">
                <a:solidFill>
                  <a:schemeClr val="bg1"/>
                </a:solidFill>
              </a:rPr>
              <a:t>	</a:t>
            </a:r>
            <a:r>
              <a:rPr lang="en-US" altLang="zh-CN" dirty="0">
                <a:solidFill>
                  <a:schemeClr val="bg1"/>
                </a:solidFill>
              </a:rPr>
              <a:t>0.7%</a:t>
            </a:r>
            <a:endParaRPr lang="en-US" altLang="zh-CN" dirty="0">
              <a:solidFill>
                <a:schemeClr val="bg1"/>
              </a:solidFill>
            </a:endParaRPr>
          </a:p>
          <a:p>
            <a:r>
              <a:rPr lang="en-US" altLang="zh-CN" dirty="0" smtClean="0">
                <a:solidFill>
                  <a:schemeClr val="bg1"/>
                </a:solidFill>
              </a:rPr>
              <a:t>10.</a:t>
            </a:r>
            <a:r>
              <a:rPr lang="zh-CN" altLang="en-US" dirty="0" smtClean="0">
                <a:solidFill>
                  <a:schemeClr val="bg1"/>
                </a:solidFill>
              </a:rPr>
              <a:t>广西</a:t>
            </a:r>
            <a:r>
              <a:rPr lang="zh-CN" altLang="en-US" dirty="0">
                <a:solidFill>
                  <a:schemeClr val="bg1"/>
                </a:solidFill>
              </a:rPr>
              <a:t>	</a:t>
            </a:r>
            <a:r>
              <a:rPr lang="en-US" altLang="zh-CN" dirty="0">
                <a:solidFill>
                  <a:schemeClr val="bg1"/>
                </a:solidFill>
              </a:rPr>
              <a:t>0.6%</a:t>
            </a:r>
            <a:endParaRPr lang="en-US" altLang="zh-CN" dirty="0">
              <a:solidFill>
                <a:schemeClr val="bg1"/>
              </a:solidFill>
            </a:endParaRPr>
          </a:p>
        </p:txBody>
      </p:sp>
      <p:sp>
        <p:nvSpPr>
          <p:cNvPr id="11" name="矩形 10"/>
          <p:cNvSpPr/>
          <p:nvPr/>
        </p:nvSpPr>
        <p:spPr>
          <a:xfrm>
            <a:off x="10452898" y="2702010"/>
            <a:ext cx="1858616" cy="2862322"/>
          </a:xfrm>
          <a:prstGeom prst="rect">
            <a:avLst/>
          </a:prstGeom>
        </p:spPr>
        <p:txBody>
          <a:bodyPr wrap="square">
            <a:spAutoFit/>
          </a:bodyPr>
          <a:lstStyle/>
          <a:p>
            <a:r>
              <a:rPr lang="en-US" altLang="zh-CN" dirty="0" smtClean="0">
                <a:solidFill>
                  <a:schemeClr val="bg1"/>
                </a:solidFill>
              </a:rPr>
              <a:t>1.</a:t>
            </a:r>
            <a:r>
              <a:rPr lang="zh-CN" altLang="en-US" dirty="0" smtClean="0">
                <a:solidFill>
                  <a:schemeClr val="bg1"/>
                </a:solidFill>
              </a:rPr>
              <a:t>广州</a:t>
            </a:r>
            <a:r>
              <a:rPr lang="zh-CN" altLang="en-US" dirty="0">
                <a:solidFill>
                  <a:schemeClr val="bg1"/>
                </a:solidFill>
              </a:rPr>
              <a:t>	</a:t>
            </a:r>
            <a:r>
              <a:rPr lang="en-US" altLang="zh-CN" dirty="0">
                <a:solidFill>
                  <a:schemeClr val="bg1"/>
                </a:solidFill>
              </a:rPr>
              <a:t>56.4%</a:t>
            </a:r>
            <a:endParaRPr lang="en-US" altLang="zh-CN" dirty="0">
              <a:solidFill>
                <a:schemeClr val="bg1"/>
              </a:solidFill>
            </a:endParaRPr>
          </a:p>
          <a:p>
            <a:r>
              <a:rPr lang="en-US" altLang="zh-CN" dirty="0" smtClean="0">
                <a:solidFill>
                  <a:schemeClr val="bg1"/>
                </a:solidFill>
              </a:rPr>
              <a:t>2.</a:t>
            </a:r>
            <a:r>
              <a:rPr lang="zh-CN" altLang="en-US" dirty="0" smtClean="0">
                <a:solidFill>
                  <a:schemeClr val="bg1"/>
                </a:solidFill>
              </a:rPr>
              <a:t>东莞</a:t>
            </a:r>
            <a:r>
              <a:rPr lang="zh-CN" altLang="en-US" dirty="0">
                <a:solidFill>
                  <a:schemeClr val="bg1"/>
                </a:solidFill>
              </a:rPr>
              <a:t>	</a:t>
            </a:r>
            <a:r>
              <a:rPr lang="en-US" altLang="zh-CN" dirty="0">
                <a:solidFill>
                  <a:schemeClr val="bg1"/>
                </a:solidFill>
              </a:rPr>
              <a:t>22.7%</a:t>
            </a:r>
            <a:endParaRPr lang="en-US" altLang="zh-CN" dirty="0">
              <a:solidFill>
                <a:schemeClr val="bg1"/>
              </a:solidFill>
            </a:endParaRPr>
          </a:p>
          <a:p>
            <a:r>
              <a:rPr lang="en-US" altLang="zh-CN" dirty="0" smtClean="0">
                <a:solidFill>
                  <a:schemeClr val="bg1"/>
                </a:solidFill>
              </a:rPr>
              <a:t>3.</a:t>
            </a:r>
            <a:r>
              <a:rPr lang="zh-CN" altLang="en-US" dirty="0" smtClean="0">
                <a:solidFill>
                  <a:schemeClr val="bg1"/>
                </a:solidFill>
              </a:rPr>
              <a:t>佛山</a:t>
            </a:r>
            <a:r>
              <a:rPr lang="zh-CN" altLang="en-US" dirty="0">
                <a:solidFill>
                  <a:schemeClr val="bg1"/>
                </a:solidFill>
              </a:rPr>
              <a:t>	</a:t>
            </a:r>
            <a:r>
              <a:rPr lang="en-US" altLang="zh-CN" dirty="0">
                <a:solidFill>
                  <a:schemeClr val="bg1"/>
                </a:solidFill>
              </a:rPr>
              <a:t>7.0%</a:t>
            </a:r>
            <a:endParaRPr lang="en-US" altLang="zh-CN" dirty="0">
              <a:solidFill>
                <a:schemeClr val="bg1"/>
              </a:solidFill>
            </a:endParaRPr>
          </a:p>
          <a:p>
            <a:r>
              <a:rPr lang="en-US" altLang="zh-CN" dirty="0" smtClean="0">
                <a:solidFill>
                  <a:schemeClr val="bg1"/>
                </a:solidFill>
              </a:rPr>
              <a:t>4.</a:t>
            </a:r>
            <a:r>
              <a:rPr lang="zh-CN" altLang="en-US" dirty="0" smtClean="0">
                <a:solidFill>
                  <a:schemeClr val="bg1"/>
                </a:solidFill>
              </a:rPr>
              <a:t>惠州</a:t>
            </a:r>
            <a:r>
              <a:rPr lang="zh-CN" altLang="en-US" dirty="0">
                <a:solidFill>
                  <a:schemeClr val="bg1"/>
                </a:solidFill>
              </a:rPr>
              <a:t>	</a:t>
            </a:r>
            <a:r>
              <a:rPr lang="en-US" altLang="zh-CN" dirty="0">
                <a:solidFill>
                  <a:schemeClr val="bg1"/>
                </a:solidFill>
              </a:rPr>
              <a:t>4.9%</a:t>
            </a:r>
            <a:endParaRPr lang="en-US" altLang="zh-CN" dirty="0">
              <a:solidFill>
                <a:schemeClr val="bg1"/>
              </a:solidFill>
            </a:endParaRPr>
          </a:p>
          <a:p>
            <a:r>
              <a:rPr lang="en-US" altLang="zh-CN" dirty="0" smtClean="0">
                <a:solidFill>
                  <a:schemeClr val="bg1"/>
                </a:solidFill>
              </a:rPr>
              <a:t>5.</a:t>
            </a:r>
            <a:r>
              <a:rPr lang="zh-CN" altLang="en-US" dirty="0" smtClean="0">
                <a:solidFill>
                  <a:schemeClr val="bg1"/>
                </a:solidFill>
              </a:rPr>
              <a:t>江</a:t>
            </a:r>
            <a:r>
              <a:rPr lang="zh-CN" altLang="en-US" dirty="0">
                <a:solidFill>
                  <a:schemeClr val="bg1"/>
                </a:solidFill>
              </a:rPr>
              <a:t>门	</a:t>
            </a:r>
            <a:r>
              <a:rPr lang="en-US" altLang="zh-CN" dirty="0">
                <a:solidFill>
                  <a:schemeClr val="bg1"/>
                </a:solidFill>
              </a:rPr>
              <a:t>1.6%</a:t>
            </a:r>
            <a:endParaRPr lang="en-US" altLang="zh-CN" dirty="0">
              <a:solidFill>
                <a:schemeClr val="bg1"/>
              </a:solidFill>
            </a:endParaRPr>
          </a:p>
          <a:p>
            <a:r>
              <a:rPr lang="en-US" altLang="zh-CN" dirty="0" smtClean="0">
                <a:solidFill>
                  <a:schemeClr val="bg1"/>
                </a:solidFill>
              </a:rPr>
              <a:t>6.</a:t>
            </a:r>
            <a:r>
              <a:rPr lang="zh-CN" altLang="en-US" dirty="0" smtClean="0">
                <a:solidFill>
                  <a:schemeClr val="bg1"/>
                </a:solidFill>
              </a:rPr>
              <a:t>中山</a:t>
            </a:r>
            <a:r>
              <a:rPr lang="zh-CN" altLang="en-US" dirty="0">
                <a:solidFill>
                  <a:schemeClr val="bg1"/>
                </a:solidFill>
              </a:rPr>
              <a:t>	</a:t>
            </a:r>
            <a:r>
              <a:rPr lang="en-US" altLang="zh-CN" dirty="0">
                <a:solidFill>
                  <a:schemeClr val="bg1"/>
                </a:solidFill>
              </a:rPr>
              <a:t>1.3%</a:t>
            </a:r>
            <a:endParaRPr lang="en-US" altLang="zh-CN" dirty="0">
              <a:solidFill>
                <a:schemeClr val="bg1"/>
              </a:solidFill>
            </a:endParaRPr>
          </a:p>
          <a:p>
            <a:r>
              <a:rPr lang="en-US" altLang="zh-CN" dirty="0" smtClean="0">
                <a:solidFill>
                  <a:schemeClr val="bg1"/>
                </a:solidFill>
              </a:rPr>
              <a:t>7.</a:t>
            </a:r>
            <a:r>
              <a:rPr lang="zh-CN" altLang="en-US" dirty="0" smtClean="0">
                <a:solidFill>
                  <a:schemeClr val="bg1"/>
                </a:solidFill>
              </a:rPr>
              <a:t>珠海</a:t>
            </a:r>
            <a:r>
              <a:rPr lang="zh-CN" altLang="en-US" dirty="0">
                <a:solidFill>
                  <a:schemeClr val="bg1"/>
                </a:solidFill>
              </a:rPr>
              <a:t>	</a:t>
            </a:r>
            <a:r>
              <a:rPr lang="en-US" altLang="zh-CN" dirty="0">
                <a:solidFill>
                  <a:schemeClr val="bg1"/>
                </a:solidFill>
              </a:rPr>
              <a:t>0.9%</a:t>
            </a:r>
            <a:endParaRPr lang="en-US" altLang="zh-CN" dirty="0">
              <a:solidFill>
                <a:schemeClr val="bg1"/>
              </a:solidFill>
            </a:endParaRPr>
          </a:p>
          <a:p>
            <a:r>
              <a:rPr lang="en-US" altLang="zh-CN" dirty="0" smtClean="0">
                <a:solidFill>
                  <a:schemeClr val="bg1"/>
                </a:solidFill>
              </a:rPr>
              <a:t>8.</a:t>
            </a:r>
            <a:r>
              <a:rPr lang="zh-CN" altLang="en-US" dirty="0" smtClean="0">
                <a:solidFill>
                  <a:schemeClr val="bg1"/>
                </a:solidFill>
              </a:rPr>
              <a:t>肇</a:t>
            </a:r>
            <a:r>
              <a:rPr lang="zh-CN" altLang="en-US" dirty="0">
                <a:solidFill>
                  <a:schemeClr val="bg1"/>
                </a:solidFill>
              </a:rPr>
              <a:t>庆	</a:t>
            </a:r>
            <a:r>
              <a:rPr lang="en-US" altLang="zh-CN" dirty="0">
                <a:solidFill>
                  <a:schemeClr val="bg1"/>
                </a:solidFill>
              </a:rPr>
              <a:t>0.7%</a:t>
            </a:r>
            <a:endParaRPr lang="en-US" altLang="zh-CN" dirty="0">
              <a:solidFill>
                <a:schemeClr val="bg1"/>
              </a:solidFill>
            </a:endParaRPr>
          </a:p>
          <a:p>
            <a:r>
              <a:rPr lang="en-US" altLang="zh-CN" dirty="0" smtClean="0">
                <a:solidFill>
                  <a:schemeClr val="bg1"/>
                </a:solidFill>
              </a:rPr>
              <a:t>9.</a:t>
            </a:r>
            <a:r>
              <a:rPr lang="zh-CN" altLang="en-US" dirty="0" smtClean="0">
                <a:solidFill>
                  <a:schemeClr val="bg1"/>
                </a:solidFill>
              </a:rPr>
              <a:t>汕头</a:t>
            </a:r>
            <a:r>
              <a:rPr lang="zh-CN" altLang="en-US" dirty="0">
                <a:solidFill>
                  <a:schemeClr val="bg1"/>
                </a:solidFill>
              </a:rPr>
              <a:t>	</a:t>
            </a:r>
            <a:r>
              <a:rPr lang="en-US" altLang="zh-CN" dirty="0">
                <a:solidFill>
                  <a:schemeClr val="bg1"/>
                </a:solidFill>
              </a:rPr>
              <a:t>0.6%</a:t>
            </a:r>
            <a:endParaRPr lang="en-US" altLang="zh-CN" dirty="0">
              <a:solidFill>
                <a:schemeClr val="bg1"/>
              </a:solidFill>
            </a:endParaRPr>
          </a:p>
          <a:p>
            <a:r>
              <a:rPr lang="en-US" altLang="zh-CN" dirty="0" smtClean="0">
                <a:solidFill>
                  <a:schemeClr val="bg1"/>
                </a:solidFill>
              </a:rPr>
              <a:t>10.</a:t>
            </a:r>
            <a:r>
              <a:rPr lang="zh-CN" altLang="en-US" dirty="0" smtClean="0">
                <a:solidFill>
                  <a:schemeClr val="bg1"/>
                </a:solidFill>
              </a:rPr>
              <a:t>湛江</a:t>
            </a:r>
            <a:r>
              <a:rPr lang="zh-CN" altLang="en-US" dirty="0">
                <a:solidFill>
                  <a:schemeClr val="bg1"/>
                </a:solidFill>
              </a:rPr>
              <a:t>	</a:t>
            </a:r>
            <a:r>
              <a:rPr lang="en-US" altLang="zh-CN" dirty="0">
                <a:solidFill>
                  <a:schemeClr val="bg1"/>
                </a:solidFill>
              </a:rPr>
              <a:t>0.5%</a:t>
            </a:r>
            <a:endParaRPr lang="en-US" altLang="zh-CN" dirty="0">
              <a:solidFill>
                <a:schemeClr val="bg1"/>
              </a:solidFill>
            </a:endParaRPr>
          </a:p>
        </p:txBody>
      </p:sp>
      <p:pic>
        <p:nvPicPr>
          <p:cNvPr id="6" name="图片 5"/>
          <p:cNvPicPr>
            <a:picLocks noChangeAspect="1"/>
          </p:cNvPicPr>
          <p:nvPr/>
        </p:nvPicPr>
        <p:blipFill>
          <a:blip r:embed="rId3"/>
          <a:stretch>
            <a:fillRect/>
          </a:stretch>
        </p:blipFill>
        <p:spPr>
          <a:xfrm>
            <a:off x="6222365" y="2822575"/>
            <a:ext cx="4230370" cy="2571750"/>
          </a:xfrm>
          <a:prstGeom prst="rect">
            <a:avLst/>
          </a:prstGeom>
        </p:spPr>
      </p:pic>
      <p:pic>
        <p:nvPicPr>
          <p:cNvPr id="7" name="图片 6"/>
          <p:cNvPicPr>
            <a:picLocks noChangeAspect="1"/>
          </p:cNvPicPr>
          <p:nvPr/>
        </p:nvPicPr>
        <p:blipFill>
          <a:blip r:embed="rId4"/>
          <a:stretch>
            <a:fillRect/>
          </a:stretch>
        </p:blipFill>
        <p:spPr>
          <a:xfrm>
            <a:off x="153035" y="2822575"/>
            <a:ext cx="4321810" cy="256794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3.2</a:t>
            </a:r>
            <a:r>
              <a:rPr lang="zh-CN" altLang="en-US" sz="2800" dirty="0">
                <a:solidFill>
                  <a:schemeClr val="tx1"/>
                </a:solidFill>
                <a:latin typeface="黑体" panose="02010609060101010101" pitchFamily="49" charset="-122"/>
                <a:ea typeface="黑体" panose="02010609060101010101" pitchFamily="49" charset="-122"/>
              </a:rPr>
              <a:t>：港澳一日游游客特征</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4" y="637220"/>
            <a:ext cx="10949001"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经深圳前往港澳一日游的游客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28.4%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44.9</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6.5%</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2881365" y="2160559"/>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597004" y="2160559"/>
            <a:ext cx="1148668" cy="1211781"/>
          </a:xfrm>
          <a:prstGeom prst="rect">
            <a:avLst/>
          </a:prstGeom>
          <a:noFill/>
          <a:ln w="9525">
            <a:noFill/>
            <a:miter lim="800000"/>
            <a:headEnd/>
            <a:tailEnd/>
          </a:ln>
        </p:spPr>
      </p:pic>
      <p:sp>
        <p:nvSpPr>
          <p:cNvPr id="11" name="文本框 10"/>
          <p:cNvSpPr txBox="1"/>
          <p:nvPr/>
        </p:nvSpPr>
        <p:spPr>
          <a:xfrm>
            <a:off x="1745672" y="2766449"/>
            <a:ext cx="1027756" cy="461665"/>
          </a:xfrm>
          <a:prstGeom prst="rect">
            <a:avLst/>
          </a:prstGeom>
          <a:noFill/>
        </p:spPr>
        <p:txBody>
          <a:bodyPr wrap="square" rtlCol="0">
            <a:spAutoFit/>
          </a:bodyPr>
          <a:lstStyle/>
          <a:p>
            <a:r>
              <a:rPr lang="en-US" altLang="zh-CN" sz="2400" dirty="0" smtClean="0">
                <a:solidFill>
                  <a:schemeClr val="bg1"/>
                </a:solidFill>
              </a:rPr>
              <a:t>50% </a:t>
            </a:r>
            <a:endParaRPr lang="zh-CN" altLang="en-US" sz="2400" dirty="0">
              <a:solidFill>
                <a:schemeClr val="bg1"/>
              </a:solidFill>
            </a:endParaRPr>
          </a:p>
        </p:txBody>
      </p:sp>
      <p:sp>
        <p:nvSpPr>
          <p:cNvPr id="16" name="文本框 15"/>
          <p:cNvSpPr txBox="1"/>
          <p:nvPr/>
        </p:nvSpPr>
        <p:spPr>
          <a:xfrm>
            <a:off x="4302065" y="2766449"/>
            <a:ext cx="1027756" cy="461665"/>
          </a:xfrm>
          <a:prstGeom prst="rect">
            <a:avLst/>
          </a:prstGeom>
          <a:noFill/>
        </p:spPr>
        <p:txBody>
          <a:bodyPr wrap="square" rtlCol="0">
            <a:spAutoFit/>
          </a:bodyPr>
          <a:lstStyle/>
          <a:p>
            <a:r>
              <a:rPr lang="en-US" altLang="zh-CN" sz="2400" dirty="0" smtClean="0">
                <a:solidFill>
                  <a:schemeClr val="bg1"/>
                </a:solidFill>
              </a:rPr>
              <a:t>50% </a:t>
            </a:r>
            <a:endParaRPr lang="zh-CN" altLang="en-US" sz="2400" dirty="0">
              <a:solidFill>
                <a:schemeClr val="bg1"/>
              </a:solidFill>
            </a:endParaRPr>
          </a:p>
        </p:txBody>
      </p:sp>
      <p:pic>
        <p:nvPicPr>
          <p:cNvPr id="12" name="图片 11"/>
          <p:cNvPicPr>
            <a:picLocks noChangeAspect="1"/>
          </p:cNvPicPr>
          <p:nvPr/>
        </p:nvPicPr>
        <p:blipFill>
          <a:blip r:embed="rId4"/>
          <a:stretch>
            <a:fillRect/>
          </a:stretch>
        </p:blipFill>
        <p:spPr>
          <a:xfrm>
            <a:off x="1535393" y="3922142"/>
            <a:ext cx="1013170" cy="668705"/>
          </a:xfrm>
          <a:prstGeom prst="rect">
            <a:avLst/>
          </a:prstGeom>
        </p:spPr>
      </p:pic>
      <p:pic>
        <p:nvPicPr>
          <p:cNvPr id="17" name="图片 16"/>
          <p:cNvPicPr>
            <a:picLocks noChangeAspect="1"/>
          </p:cNvPicPr>
          <p:nvPr/>
        </p:nvPicPr>
        <p:blipFill>
          <a:blip r:embed="rId5"/>
          <a:stretch>
            <a:fillRect/>
          </a:stretch>
        </p:blipFill>
        <p:spPr>
          <a:xfrm>
            <a:off x="1535393" y="4839296"/>
            <a:ext cx="1013169" cy="680235"/>
          </a:xfrm>
          <a:prstGeom prst="rect">
            <a:avLst/>
          </a:prstGeom>
        </p:spPr>
      </p:pic>
      <p:sp>
        <p:nvSpPr>
          <p:cNvPr id="20" name="文本框 19"/>
          <p:cNvSpPr txBox="1"/>
          <p:nvPr/>
        </p:nvSpPr>
        <p:spPr>
          <a:xfrm>
            <a:off x="2785421" y="3975794"/>
            <a:ext cx="1918224" cy="400110"/>
          </a:xfrm>
          <a:prstGeom prst="rect">
            <a:avLst/>
          </a:prstGeom>
          <a:noFill/>
        </p:spPr>
        <p:txBody>
          <a:bodyPr wrap="square" rtlCol="0">
            <a:spAutoFit/>
          </a:bodyPr>
          <a:lstStyle/>
          <a:p>
            <a:r>
              <a:rPr lang="zh-CN" altLang="en-US" sz="2000" dirty="0" smtClean="0">
                <a:solidFill>
                  <a:schemeClr val="bg1"/>
                </a:solidFill>
              </a:rPr>
              <a:t>汽车</a:t>
            </a:r>
            <a:r>
              <a:rPr lang="en-US" altLang="zh-CN" sz="2000" dirty="0" smtClean="0">
                <a:solidFill>
                  <a:schemeClr val="bg1"/>
                </a:solidFill>
              </a:rPr>
              <a:t>14.6%</a:t>
            </a:r>
            <a:endParaRPr lang="zh-CN" altLang="en-US" sz="2000" dirty="0">
              <a:solidFill>
                <a:schemeClr val="bg1"/>
              </a:solidFill>
            </a:endParaRPr>
          </a:p>
        </p:txBody>
      </p:sp>
      <p:sp>
        <p:nvSpPr>
          <p:cNvPr id="21" name="文本框 20"/>
          <p:cNvSpPr txBox="1"/>
          <p:nvPr/>
        </p:nvSpPr>
        <p:spPr>
          <a:xfrm>
            <a:off x="2785421" y="5922930"/>
            <a:ext cx="1918224" cy="400110"/>
          </a:xfrm>
          <a:prstGeom prst="rect">
            <a:avLst/>
          </a:prstGeom>
          <a:noFill/>
        </p:spPr>
        <p:txBody>
          <a:bodyPr wrap="square" rtlCol="0">
            <a:spAutoFit/>
          </a:bodyPr>
          <a:lstStyle/>
          <a:p>
            <a:r>
              <a:rPr lang="zh-CN" altLang="en-US" sz="2000" dirty="0" smtClean="0">
                <a:solidFill>
                  <a:schemeClr val="bg1"/>
                </a:solidFill>
              </a:rPr>
              <a:t>其它</a:t>
            </a:r>
            <a:r>
              <a:rPr lang="en-US" altLang="zh-CN" sz="2000" dirty="0" smtClean="0">
                <a:solidFill>
                  <a:schemeClr val="bg1"/>
                </a:solidFill>
              </a:rPr>
              <a:t>85.2%</a:t>
            </a:r>
            <a:endParaRPr lang="zh-CN" altLang="en-US" sz="2000" dirty="0">
              <a:solidFill>
                <a:schemeClr val="bg1"/>
              </a:solidFill>
            </a:endParaRPr>
          </a:p>
        </p:txBody>
      </p:sp>
      <p:sp>
        <p:nvSpPr>
          <p:cNvPr id="22" name="文本框 21"/>
          <p:cNvSpPr txBox="1"/>
          <p:nvPr/>
        </p:nvSpPr>
        <p:spPr>
          <a:xfrm>
            <a:off x="2785421" y="4979358"/>
            <a:ext cx="1918224" cy="400110"/>
          </a:xfrm>
          <a:prstGeom prst="rect">
            <a:avLst/>
          </a:prstGeom>
          <a:noFill/>
        </p:spPr>
        <p:txBody>
          <a:bodyPr wrap="square" rtlCol="0">
            <a:spAutoFit/>
          </a:bodyPr>
          <a:lstStyle/>
          <a:p>
            <a:r>
              <a:rPr lang="zh-CN" altLang="en-US" sz="2000" dirty="0">
                <a:solidFill>
                  <a:schemeClr val="bg1"/>
                </a:solidFill>
              </a:rPr>
              <a:t>火车</a:t>
            </a:r>
            <a:r>
              <a:rPr lang="en-US" altLang="zh-CN" sz="2000" dirty="0" smtClean="0">
                <a:solidFill>
                  <a:schemeClr val="bg1"/>
                </a:solidFill>
              </a:rPr>
              <a:t>0.2%</a:t>
            </a:r>
            <a:endParaRPr lang="zh-CN" altLang="en-US" sz="2000" dirty="0">
              <a:solidFill>
                <a:schemeClr val="bg1"/>
              </a:solidFill>
            </a:endParaRPr>
          </a:p>
        </p:txBody>
      </p:sp>
      <p:graphicFrame>
        <p:nvGraphicFramePr>
          <p:cNvPr id="18" name="图表 17"/>
          <p:cNvGraphicFramePr/>
          <p:nvPr/>
        </p:nvGraphicFramePr>
        <p:xfrm>
          <a:off x="5893639" y="2455872"/>
          <a:ext cx="5691280" cy="3774928"/>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9" name="图片 18"/>
          <p:cNvPicPr>
            <a:picLocks noChangeAspect="1"/>
          </p:cNvPicPr>
          <p:nvPr/>
        </p:nvPicPr>
        <p:blipFill>
          <a:blip r:embed="rId6"/>
          <a:stretch>
            <a:fillRect/>
          </a:stretch>
        </p:blipFill>
        <p:spPr>
          <a:xfrm>
            <a:off x="10367319" y="62776"/>
            <a:ext cx="833521" cy="763300"/>
          </a:xfrm>
          <a:prstGeom prst="rect">
            <a:avLst/>
          </a:prstGeom>
        </p:spPr>
      </p:pic>
      <p:pic>
        <p:nvPicPr>
          <p:cNvPr id="23" name="图片 22"/>
          <p:cNvPicPr>
            <a:picLocks noChangeAspect="1"/>
          </p:cNvPicPr>
          <p:nvPr/>
        </p:nvPicPr>
        <p:blipFill>
          <a:blip r:embed="rId7"/>
          <a:stretch>
            <a:fillRect/>
          </a:stretch>
        </p:blipFill>
        <p:spPr>
          <a:xfrm>
            <a:off x="11200841" y="62776"/>
            <a:ext cx="890522" cy="761206"/>
          </a:xfrm>
          <a:prstGeom prst="rect">
            <a:avLst/>
          </a:prstGeom>
        </p:spPr>
      </p:pic>
      <p:sp>
        <p:nvSpPr>
          <p:cNvPr id="2" name="矩形 1"/>
          <p:cNvSpPr/>
          <p:nvPr/>
        </p:nvSpPr>
        <p:spPr>
          <a:xfrm>
            <a:off x="1535393" y="5786651"/>
            <a:ext cx="1013169" cy="6346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17"/>
          <p:cNvSpPr>
            <a:spLocks noEditPoints="1"/>
          </p:cNvSpPr>
          <p:nvPr/>
        </p:nvSpPr>
        <p:spPr bwMode="auto">
          <a:xfrm>
            <a:off x="1660459" y="5864841"/>
            <a:ext cx="763035" cy="450367"/>
          </a:xfrm>
          <a:custGeom>
            <a:avLst/>
            <a:gdLst>
              <a:gd name="T0" fmla="*/ 160 w 185"/>
              <a:gd name="T1" fmla="*/ 64 h 190"/>
              <a:gd name="T2" fmla="*/ 160 w 185"/>
              <a:gd name="T3" fmla="*/ 24 h 190"/>
              <a:gd name="T4" fmla="*/ 38 w 185"/>
              <a:gd name="T5" fmla="*/ 24 h 190"/>
              <a:gd name="T6" fmla="*/ 7 w 185"/>
              <a:gd name="T7" fmla="*/ 44 h 190"/>
              <a:gd name="T8" fmla="*/ 39 w 185"/>
              <a:gd name="T9" fmla="*/ 64 h 190"/>
              <a:gd name="T10" fmla="*/ 160 w 185"/>
              <a:gd name="T11" fmla="*/ 64 h 190"/>
              <a:gd name="T12" fmla="*/ 100 w 185"/>
              <a:gd name="T13" fmla="*/ 0 h 190"/>
              <a:gd name="T14" fmla="*/ 88 w 185"/>
              <a:gd name="T15" fmla="*/ 0 h 190"/>
              <a:gd name="T16" fmla="*/ 88 w 185"/>
              <a:gd name="T17" fmla="*/ 20 h 190"/>
              <a:gd name="T18" fmla="*/ 100 w 185"/>
              <a:gd name="T19" fmla="*/ 20 h 190"/>
              <a:gd name="T20" fmla="*/ 100 w 185"/>
              <a:gd name="T21" fmla="*/ 0 h 190"/>
              <a:gd name="T22" fmla="*/ 100 w 185"/>
              <a:gd name="T23" fmla="*/ 168 h 190"/>
              <a:gd name="T24" fmla="*/ 100 w 185"/>
              <a:gd name="T25" fmla="*/ 116 h 190"/>
              <a:gd name="T26" fmla="*/ 88 w 185"/>
              <a:gd name="T27" fmla="*/ 116 h 190"/>
              <a:gd name="T28" fmla="*/ 88 w 185"/>
              <a:gd name="T29" fmla="*/ 168 h 190"/>
              <a:gd name="T30" fmla="*/ 100 w 185"/>
              <a:gd name="T31" fmla="*/ 168 h 190"/>
              <a:gd name="T32" fmla="*/ 121 w 185"/>
              <a:gd name="T33" fmla="*/ 132 h 190"/>
              <a:gd name="T34" fmla="*/ 120 w 185"/>
              <a:gd name="T35" fmla="*/ 143 h 190"/>
              <a:gd name="T36" fmla="*/ 160 w 185"/>
              <a:gd name="T37" fmla="*/ 160 h 190"/>
              <a:gd name="T38" fmla="*/ 92 w 185"/>
              <a:gd name="T39" fmla="*/ 180 h 190"/>
              <a:gd name="T40" fmla="*/ 24 w 185"/>
              <a:gd name="T41" fmla="*/ 160 h 190"/>
              <a:gd name="T42" fmla="*/ 64 w 185"/>
              <a:gd name="T43" fmla="*/ 143 h 190"/>
              <a:gd name="T44" fmla="*/ 63 w 185"/>
              <a:gd name="T45" fmla="*/ 132 h 190"/>
              <a:gd name="T46" fmla="*/ 0 w 185"/>
              <a:gd name="T47" fmla="*/ 160 h 190"/>
              <a:gd name="T48" fmla="*/ 92 w 185"/>
              <a:gd name="T49" fmla="*/ 190 h 190"/>
              <a:gd name="T50" fmla="*/ 185 w 185"/>
              <a:gd name="T51" fmla="*/ 160 h 190"/>
              <a:gd name="T52" fmla="*/ 121 w 185"/>
              <a:gd name="T53" fmla="*/ 132 h 190"/>
              <a:gd name="T54" fmla="*/ 160 w 185"/>
              <a:gd name="T55" fmla="*/ 92 h 190"/>
              <a:gd name="T56" fmla="*/ 128 w 185"/>
              <a:gd name="T57" fmla="*/ 72 h 190"/>
              <a:gd name="T58" fmla="*/ 48 w 185"/>
              <a:gd name="T59" fmla="*/ 72 h 190"/>
              <a:gd name="T60" fmla="*/ 48 w 185"/>
              <a:gd name="T61" fmla="*/ 112 h 190"/>
              <a:gd name="T62" fmla="*/ 128 w 185"/>
              <a:gd name="T63" fmla="*/ 112 h 190"/>
              <a:gd name="T64" fmla="*/ 160 w 185"/>
              <a:gd name="T65" fmla="*/ 9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90">
                <a:moveTo>
                  <a:pt x="160" y="64"/>
                </a:moveTo>
                <a:cubicBezTo>
                  <a:pt x="160" y="24"/>
                  <a:pt x="160" y="24"/>
                  <a:pt x="160" y="24"/>
                </a:cubicBezTo>
                <a:cubicBezTo>
                  <a:pt x="38" y="24"/>
                  <a:pt x="38" y="24"/>
                  <a:pt x="38" y="24"/>
                </a:cubicBezTo>
                <a:cubicBezTo>
                  <a:pt x="7" y="44"/>
                  <a:pt x="7" y="44"/>
                  <a:pt x="7" y="44"/>
                </a:cubicBezTo>
                <a:cubicBezTo>
                  <a:pt x="39" y="64"/>
                  <a:pt x="39" y="64"/>
                  <a:pt x="39" y="64"/>
                </a:cubicBezTo>
                <a:lnTo>
                  <a:pt x="160" y="64"/>
                </a:lnTo>
                <a:close/>
                <a:moveTo>
                  <a:pt x="100" y="0"/>
                </a:moveTo>
                <a:cubicBezTo>
                  <a:pt x="88" y="0"/>
                  <a:pt x="88" y="0"/>
                  <a:pt x="88" y="0"/>
                </a:cubicBezTo>
                <a:cubicBezTo>
                  <a:pt x="88" y="20"/>
                  <a:pt x="88" y="20"/>
                  <a:pt x="88" y="20"/>
                </a:cubicBezTo>
                <a:cubicBezTo>
                  <a:pt x="100" y="20"/>
                  <a:pt x="100" y="20"/>
                  <a:pt x="100" y="20"/>
                </a:cubicBezTo>
                <a:lnTo>
                  <a:pt x="100" y="0"/>
                </a:lnTo>
                <a:close/>
                <a:moveTo>
                  <a:pt x="100" y="168"/>
                </a:moveTo>
                <a:cubicBezTo>
                  <a:pt x="100" y="116"/>
                  <a:pt x="100" y="116"/>
                  <a:pt x="100" y="116"/>
                </a:cubicBezTo>
                <a:cubicBezTo>
                  <a:pt x="88" y="116"/>
                  <a:pt x="88" y="116"/>
                  <a:pt x="88" y="116"/>
                </a:cubicBezTo>
                <a:cubicBezTo>
                  <a:pt x="88" y="168"/>
                  <a:pt x="88" y="168"/>
                  <a:pt x="88" y="168"/>
                </a:cubicBezTo>
                <a:lnTo>
                  <a:pt x="100" y="168"/>
                </a:lnTo>
                <a:close/>
                <a:moveTo>
                  <a:pt x="121" y="132"/>
                </a:moveTo>
                <a:cubicBezTo>
                  <a:pt x="120" y="143"/>
                  <a:pt x="120" y="143"/>
                  <a:pt x="120" y="143"/>
                </a:cubicBezTo>
                <a:cubicBezTo>
                  <a:pt x="142" y="146"/>
                  <a:pt x="160" y="153"/>
                  <a:pt x="160" y="160"/>
                </a:cubicBezTo>
                <a:cubicBezTo>
                  <a:pt x="160" y="171"/>
                  <a:pt x="126" y="180"/>
                  <a:pt x="92" y="180"/>
                </a:cubicBezTo>
                <a:cubicBezTo>
                  <a:pt x="59" y="180"/>
                  <a:pt x="24" y="171"/>
                  <a:pt x="24" y="160"/>
                </a:cubicBezTo>
                <a:cubicBezTo>
                  <a:pt x="24" y="153"/>
                  <a:pt x="42" y="146"/>
                  <a:pt x="64" y="143"/>
                </a:cubicBezTo>
                <a:cubicBezTo>
                  <a:pt x="63" y="132"/>
                  <a:pt x="63" y="132"/>
                  <a:pt x="63" y="132"/>
                </a:cubicBezTo>
                <a:cubicBezTo>
                  <a:pt x="26" y="136"/>
                  <a:pt x="0" y="147"/>
                  <a:pt x="0" y="160"/>
                </a:cubicBezTo>
                <a:cubicBezTo>
                  <a:pt x="0" y="177"/>
                  <a:pt x="41" y="190"/>
                  <a:pt x="92" y="190"/>
                </a:cubicBezTo>
                <a:cubicBezTo>
                  <a:pt x="143" y="190"/>
                  <a:pt x="185" y="177"/>
                  <a:pt x="185" y="160"/>
                </a:cubicBezTo>
                <a:cubicBezTo>
                  <a:pt x="185" y="147"/>
                  <a:pt x="158" y="136"/>
                  <a:pt x="121" y="132"/>
                </a:cubicBezTo>
                <a:close/>
                <a:moveTo>
                  <a:pt x="160" y="92"/>
                </a:moveTo>
                <a:cubicBezTo>
                  <a:pt x="128" y="72"/>
                  <a:pt x="128" y="72"/>
                  <a:pt x="128" y="72"/>
                </a:cubicBezTo>
                <a:cubicBezTo>
                  <a:pt x="48" y="72"/>
                  <a:pt x="48" y="72"/>
                  <a:pt x="48" y="72"/>
                </a:cubicBezTo>
                <a:cubicBezTo>
                  <a:pt x="48" y="112"/>
                  <a:pt x="48" y="112"/>
                  <a:pt x="48" y="112"/>
                </a:cubicBezTo>
                <a:cubicBezTo>
                  <a:pt x="128" y="112"/>
                  <a:pt x="128" y="112"/>
                  <a:pt x="128" y="112"/>
                </a:cubicBezTo>
                <a:lnTo>
                  <a:pt x="160" y="92"/>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4.1</a:t>
            </a:r>
            <a:r>
              <a:rPr lang="zh-CN" altLang="en-US" sz="2800" dirty="0">
                <a:solidFill>
                  <a:schemeClr val="tx1"/>
                </a:solidFill>
                <a:latin typeface="黑体" panose="02010609060101010101" pitchFamily="49" charset="-122"/>
                <a:ea typeface="黑体" panose="02010609060101010101" pitchFamily="49" charset="-122"/>
              </a:rPr>
              <a:t>：港澳过夜游游客来源分析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589448" y="751620"/>
            <a:ext cx="11072564"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经深圳前往港澳过夜游客</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79.5</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人，来源以广东、北京、湖南、上海、湖北为主。广东省内游客主要来自广州、东莞</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、佛山、</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惠州</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、珠海为主。</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3" name="图片 12"/>
          <p:cNvPicPr>
            <a:picLocks noChangeAspect="1"/>
          </p:cNvPicPr>
          <p:nvPr/>
        </p:nvPicPr>
        <p:blipFill>
          <a:blip r:embed="rId1"/>
          <a:stretch>
            <a:fillRect/>
          </a:stretch>
        </p:blipFill>
        <p:spPr>
          <a:xfrm>
            <a:off x="10367319" y="62776"/>
            <a:ext cx="833521" cy="763300"/>
          </a:xfrm>
          <a:prstGeom prst="rect">
            <a:avLst/>
          </a:prstGeom>
        </p:spPr>
      </p:pic>
      <p:pic>
        <p:nvPicPr>
          <p:cNvPr id="14" name="图片 13"/>
          <p:cNvPicPr>
            <a:picLocks noChangeAspect="1"/>
          </p:cNvPicPr>
          <p:nvPr/>
        </p:nvPicPr>
        <p:blipFill>
          <a:blip r:embed="rId2"/>
          <a:stretch>
            <a:fillRect/>
          </a:stretch>
        </p:blipFill>
        <p:spPr>
          <a:xfrm>
            <a:off x="11200841" y="62776"/>
            <a:ext cx="890522" cy="761206"/>
          </a:xfrm>
          <a:prstGeom prst="rect">
            <a:avLst/>
          </a:prstGeom>
        </p:spPr>
      </p:pic>
      <p:sp>
        <p:nvSpPr>
          <p:cNvPr id="6" name="矩形 5"/>
          <p:cNvSpPr/>
          <p:nvPr/>
        </p:nvSpPr>
        <p:spPr>
          <a:xfrm>
            <a:off x="4410705" y="2682440"/>
            <a:ext cx="1908313" cy="2862322"/>
          </a:xfrm>
          <a:prstGeom prst="rect">
            <a:avLst/>
          </a:prstGeom>
        </p:spPr>
        <p:txBody>
          <a:bodyPr wrap="square">
            <a:spAutoFit/>
          </a:bodyPr>
          <a:lstStyle/>
          <a:p>
            <a:r>
              <a:rPr lang="en-US" altLang="zh-CN" dirty="0" smtClean="0">
                <a:solidFill>
                  <a:schemeClr val="bg1"/>
                </a:solidFill>
              </a:rPr>
              <a:t>1.</a:t>
            </a:r>
            <a:r>
              <a:rPr lang="zh-CN" altLang="en-US" dirty="0" smtClean="0">
                <a:solidFill>
                  <a:schemeClr val="bg1"/>
                </a:solidFill>
              </a:rPr>
              <a:t>广东</a:t>
            </a:r>
            <a:r>
              <a:rPr lang="zh-CN" altLang="en-US" dirty="0">
                <a:solidFill>
                  <a:schemeClr val="bg1"/>
                </a:solidFill>
              </a:rPr>
              <a:t>	</a:t>
            </a:r>
            <a:r>
              <a:rPr lang="en-US" altLang="zh-CN" dirty="0">
                <a:solidFill>
                  <a:schemeClr val="bg1"/>
                </a:solidFill>
              </a:rPr>
              <a:t>56.5%</a:t>
            </a:r>
            <a:endParaRPr lang="en-US" altLang="zh-CN" dirty="0">
              <a:solidFill>
                <a:schemeClr val="bg1"/>
              </a:solidFill>
            </a:endParaRPr>
          </a:p>
          <a:p>
            <a:r>
              <a:rPr lang="en-US" altLang="zh-CN" dirty="0" smtClean="0">
                <a:solidFill>
                  <a:schemeClr val="bg1"/>
                </a:solidFill>
              </a:rPr>
              <a:t>2.</a:t>
            </a:r>
            <a:r>
              <a:rPr lang="zh-CN" altLang="en-US" dirty="0" smtClean="0">
                <a:solidFill>
                  <a:schemeClr val="bg1"/>
                </a:solidFill>
              </a:rPr>
              <a:t>北京</a:t>
            </a:r>
            <a:r>
              <a:rPr lang="zh-CN" altLang="en-US" dirty="0">
                <a:solidFill>
                  <a:schemeClr val="bg1"/>
                </a:solidFill>
              </a:rPr>
              <a:t>	</a:t>
            </a:r>
            <a:r>
              <a:rPr lang="en-US" altLang="zh-CN" dirty="0">
                <a:solidFill>
                  <a:schemeClr val="bg1"/>
                </a:solidFill>
              </a:rPr>
              <a:t>4.6%</a:t>
            </a:r>
            <a:endParaRPr lang="en-US" altLang="zh-CN" dirty="0">
              <a:solidFill>
                <a:schemeClr val="bg1"/>
              </a:solidFill>
            </a:endParaRPr>
          </a:p>
          <a:p>
            <a:r>
              <a:rPr lang="en-US" altLang="zh-CN" dirty="0" smtClean="0">
                <a:solidFill>
                  <a:schemeClr val="bg1"/>
                </a:solidFill>
              </a:rPr>
              <a:t>3.</a:t>
            </a:r>
            <a:r>
              <a:rPr lang="zh-CN" altLang="en-US" dirty="0" smtClean="0">
                <a:solidFill>
                  <a:schemeClr val="bg1"/>
                </a:solidFill>
              </a:rPr>
              <a:t>湖南</a:t>
            </a:r>
            <a:r>
              <a:rPr lang="zh-CN" altLang="en-US" dirty="0">
                <a:solidFill>
                  <a:schemeClr val="bg1"/>
                </a:solidFill>
              </a:rPr>
              <a:t>	</a:t>
            </a:r>
            <a:r>
              <a:rPr lang="en-US" altLang="zh-CN" dirty="0">
                <a:solidFill>
                  <a:schemeClr val="bg1"/>
                </a:solidFill>
              </a:rPr>
              <a:t>4.6%</a:t>
            </a:r>
            <a:endParaRPr lang="en-US" altLang="zh-CN" dirty="0">
              <a:solidFill>
                <a:schemeClr val="bg1"/>
              </a:solidFill>
            </a:endParaRPr>
          </a:p>
          <a:p>
            <a:r>
              <a:rPr lang="en-US" altLang="zh-CN" dirty="0" smtClean="0">
                <a:solidFill>
                  <a:schemeClr val="bg1"/>
                </a:solidFill>
              </a:rPr>
              <a:t>4.</a:t>
            </a:r>
            <a:r>
              <a:rPr lang="zh-CN" altLang="en-US" dirty="0" smtClean="0">
                <a:solidFill>
                  <a:schemeClr val="bg1"/>
                </a:solidFill>
              </a:rPr>
              <a:t>上海</a:t>
            </a:r>
            <a:r>
              <a:rPr lang="zh-CN" altLang="en-US" dirty="0">
                <a:solidFill>
                  <a:schemeClr val="bg1"/>
                </a:solidFill>
              </a:rPr>
              <a:t>	</a:t>
            </a:r>
            <a:r>
              <a:rPr lang="en-US" altLang="zh-CN" dirty="0">
                <a:solidFill>
                  <a:schemeClr val="bg1"/>
                </a:solidFill>
              </a:rPr>
              <a:t>4.2%</a:t>
            </a:r>
            <a:endParaRPr lang="en-US" altLang="zh-CN" dirty="0">
              <a:solidFill>
                <a:schemeClr val="bg1"/>
              </a:solidFill>
            </a:endParaRPr>
          </a:p>
          <a:p>
            <a:r>
              <a:rPr lang="en-US" altLang="zh-CN" dirty="0" smtClean="0">
                <a:solidFill>
                  <a:schemeClr val="bg1"/>
                </a:solidFill>
              </a:rPr>
              <a:t>5.</a:t>
            </a:r>
            <a:r>
              <a:rPr lang="zh-CN" altLang="en-US" dirty="0" smtClean="0">
                <a:solidFill>
                  <a:schemeClr val="bg1"/>
                </a:solidFill>
              </a:rPr>
              <a:t>湖北</a:t>
            </a:r>
            <a:r>
              <a:rPr lang="zh-CN" altLang="en-US" dirty="0">
                <a:solidFill>
                  <a:schemeClr val="bg1"/>
                </a:solidFill>
              </a:rPr>
              <a:t>	</a:t>
            </a:r>
            <a:r>
              <a:rPr lang="en-US" altLang="zh-CN" dirty="0">
                <a:solidFill>
                  <a:schemeClr val="bg1"/>
                </a:solidFill>
              </a:rPr>
              <a:t>3.5%</a:t>
            </a:r>
            <a:endParaRPr lang="en-US" altLang="zh-CN" dirty="0">
              <a:solidFill>
                <a:schemeClr val="bg1"/>
              </a:solidFill>
            </a:endParaRPr>
          </a:p>
          <a:p>
            <a:r>
              <a:rPr lang="en-US" altLang="zh-CN" dirty="0" smtClean="0">
                <a:solidFill>
                  <a:schemeClr val="bg1"/>
                </a:solidFill>
              </a:rPr>
              <a:t>6.</a:t>
            </a:r>
            <a:r>
              <a:rPr lang="zh-CN" altLang="en-US" dirty="0" smtClean="0">
                <a:solidFill>
                  <a:schemeClr val="bg1"/>
                </a:solidFill>
              </a:rPr>
              <a:t>福建</a:t>
            </a:r>
            <a:r>
              <a:rPr lang="zh-CN" altLang="en-US" dirty="0">
                <a:solidFill>
                  <a:schemeClr val="bg1"/>
                </a:solidFill>
              </a:rPr>
              <a:t>	</a:t>
            </a:r>
            <a:r>
              <a:rPr lang="en-US" altLang="zh-CN" dirty="0">
                <a:solidFill>
                  <a:schemeClr val="bg1"/>
                </a:solidFill>
              </a:rPr>
              <a:t>2.5%</a:t>
            </a:r>
            <a:endParaRPr lang="en-US" altLang="zh-CN" dirty="0">
              <a:solidFill>
                <a:schemeClr val="bg1"/>
              </a:solidFill>
            </a:endParaRPr>
          </a:p>
          <a:p>
            <a:r>
              <a:rPr lang="en-US" altLang="zh-CN" dirty="0" smtClean="0">
                <a:solidFill>
                  <a:schemeClr val="bg1"/>
                </a:solidFill>
              </a:rPr>
              <a:t>7.</a:t>
            </a:r>
            <a:r>
              <a:rPr lang="zh-CN" altLang="en-US" dirty="0" smtClean="0">
                <a:solidFill>
                  <a:schemeClr val="bg1"/>
                </a:solidFill>
              </a:rPr>
              <a:t>河南</a:t>
            </a:r>
            <a:r>
              <a:rPr lang="zh-CN" altLang="en-US" dirty="0">
                <a:solidFill>
                  <a:schemeClr val="bg1"/>
                </a:solidFill>
              </a:rPr>
              <a:t>	</a:t>
            </a:r>
            <a:r>
              <a:rPr lang="en-US" altLang="zh-CN" dirty="0">
                <a:solidFill>
                  <a:schemeClr val="bg1"/>
                </a:solidFill>
              </a:rPr>
              <a:t>2.4%</a:t>
            </a:r>
            <a:endParaRPr lang="en-US" altLang="zh-CN" dirty="0">
              <a:solidFill>
                <a:schemeClr val="bg1"/>
              </a:solidFill>
            </a:endParaRPr>
          </a:p>
          <a:p>
            <a:r>
              <a:rPr lang="en-US" altLang="zh-CN" dirty="0" smtClean="0">
                <a:solidFill>
                  <a:schemeClr val="bg1"/>
                </a:solidFill>
              </a:rPr>
              <a:t>8.</a:t>
            </a:r>
            <a:r>
              <a:rPr lang="zh-CN" altLang="en-US" dirty="0" smtClean="0">
                <a:solidFill>
                  <a:schemeClr val="bg1"/>
                </a:solidFill>
              </a:rPr>
              <a:t>江苏</a:t>
            </a:r>
            <a:r>
              <a:rPr lang="zh-CN" altLang="en-US" dirty="0">
                <a:solidFill>
                  <a:schemeClr val="bg1"/>
                </a:solidFill>
              </a:rPr>
              <a:t>	</a:t>
            </a:r>
            <a:r>
              <a:rPr lang="en-US" altLang="zh-CN" dirty="0">
                <a:solidFill>
                  <a:schemeClr val="bg1"/>
                </a:solidFill>
              </a:rPr>
              <a:t>2.1%</a:t>
            </a:r>
            <a:endParaRPr lang="en-US" altLang="zh-CN" dirty="0">
              <a:solidFill>
                <a:schemeClr val="bg1"/>
              </a:solidFill>
            </a:endParaRPr>
          </a:p>
          <a:p>
            <a:r>
              <a:rPr lang="en-US" altLang="zh-CN" dirty="0" smtClean="0">
                <a:solidFill>
                  <a:schemeClr val="bg1"/>
                </a:solidFill>
              </a:rPr>
              <a:t>9.</a:t>
            </a:r>
            <a:r>
              <a:rPr lang="zh-CN" altLang="en-US" dirty="0" smtClean="0">
                <a:solidFill>
                  <a:schemeClr val="bg1"/>
                </a:solidFill>
              </a:rPr>
              <a:t>山东</a:t>
            </a:r>
            <a:r>
              <a:rPr lang="zh-CN" altLang="en-US" dirty="0">
                <a:solidFill>
                  <a:schemeClr val="bg1"/>
                </a:solidFill>
              </a:rPr>
              <a:t>	</a:t>
            </a:r>
            <a:r>
              <a:rPr lang="en-US" altLang="zh-CN" dirty="0">
                <a:solidFill>
                  <a:schemeClr val="bg1"/>
                </a:solidFill>
              </a:rPr>
              <a:t>1.9%</a:t>
            </a:r>
            <a:endParaRPr lang="en-US" altLang="zh-CN" dirty="0">
              <a:solidFill>
                <a:schemeClr val="bg1"/>
              </a:solidFill>
            </a:endParaRPr>
          </a:p>
          <a:p>
            <a:r>
              <a:rPr lang="en-US" altLang="zh-CN" dirty="0" smtClean="0">
                <a:solidFill>
                  <a:schemeClr val="bg1"/>
                </a:solidFill>
              </a:rPr>
              <a:t>10.</a:t>
            </a:r>
            <a:r>
              <a:rPr lang="zh-CN" altLang="en-US" dirty="0" smtClean="0">
                <a:solidFill>
                  <a:schemeClr val="bg1"/>
                </a:solidFill>
              </a:rPr>
              <a:t>广西</a:t>
            </a:r>
            <a:r>
              <a:rPr lang="zh-CN" altLang="en-US" dirty="0">
                <a:solidFill>
                  <a:schemeClr val="bg1"/>
                </a:solidFill>
              </a:rPr>
              <a:t>	</a:t>
            </a:r>
            <a:r>
              <a:rPr lang="en-US" altLang="zh-CN" dirty="0">
                <a:solidFill>
                  <a:schemeClr val="bg1"/>
                </a:solidFill>
              </a:rPr>
              <a:t>1.8%</a:t>
            </a:r>
            <a:endParaRPr lang="en-US" altLang="zh-CN" dirty="0">
              <a:solidFill>
                <a:schemeClr val="bg1"/>
              </a:solidFill>
            </a:endParaRPr>
          </a:p>
        </p:txBody>
      </p:sp>
      <p:sp>
        <p:nvSpPr>
          <p:cNvPr id="10" name="矩形 9"/>
          <p:cNvSpPr/>
          <p:nvPr/>
        </p:nvSpPr>
        <p:spPr>
          <a:xfrm>
            <a:off x="10414864" y="2764565"/>
            <a:ext cx="1918845" cy="2862322"/>
          </a:xfrm>
          <a:prstGeom prst="rect">
            <a:avLst/>
          </a:prstGeom>
        </p:spPr>
        <p:txBody>
          <a:bodyPr wrap="square">
            <a:spAutoFit/>
          </a:bodyPr>
          <a:lstStyle/>
          <a:p>
            <a:r>
              <a:rPr lang="en-US" altLang="zh-CN" dirty="0" smtClean="0">
                <a:solidFill>
                  <a:schemeClr val="bg1"/>
                </a:solidFill>
              </a:rPr>
              <a:t>1.</a:t>
            </a:r>
            <a:r>
              <a:rPr lang="zh-CN" altLang="en-US" dirty="0" smtClean="0">
                <a:solidFill>
                  <a:schemeClr val="bg1"/>
                </a:solidFill>
              </a:rPr>
              <a:t>广州</a:t>
            </a:r>
            <a:r>
              <a:rPr lang="zh-CN" altLang="en-US" dirty="0">
                <a:solidFill>
                  <a:schemeClr val="bg1"/>
                </a:solidFill>
              </a:rPr>
              <a:t>	</a:t>
            </a:r>
            <a:r>
              <a:rPr lang="en-US" altLang="zh-CN" dirty="0">
                <a:solidFill>
                  <a:schemeClr val="bg1"/>
                </a:solidFill>
              </a:rPr>
              <a:t>47.7%</a:t>
            </a:r>
            <a:endParaRPr lang="en-US" altLang="zh-CN" dirty="0">
              <a:solidFill>
                <a:schemeClr val="bg1"/>
              </a:solidFill>
            </a:endParaRPr>
          </a:p>
          <a:p>
            <a:r>
              <a:rPr lang="en-US" altLang="zh-CN" dirty="0" smtClean="0">
                <a:solidFill>
                  <a:schemeClr val="bg1"/>
                </a:solidFill>
              </a:rPr>
              <a:t>2.</a:t>
            </a:r>
            <a:r>
              <a:rPr lang="zh-CN" altLang="en-US" dirty="0" smtClean="0">
                <a:solidFill>
                  <a:schemeClr val="bg1"/>
                </a:solidFill>
              </a:rPr>
              <a:t>东莞</a:t>
            </a:r>
            <a:r>
              <a:rPr lang="zh-CN" altLang="en-US" dirty="0">
                <a:solidFill>
                  <a:schemeClr val="bg1"/>
                </a:solidFill>
              </a:rPr>
              <a:t>	</a:t>
            </a:r>
            <a:r>
              <a:rPr lang="en-US" altLang="zh-CN" dirty="0">
                <a:solidFill>
                  <a:schemeClr val="bg1"/>
                </a:solidFill>
              </a:rPr>
              <a:t>15.0%</a:t>
            </a:r>
            <a:endParaRPr lang="en-US" altLang="zh-CN" dirty="0">
              <a:solidFill>
                <a:schemeClr val="bg1"/>
              </a:solidFill>
            </a:endParaRPr>
          </a:p>
          <a:p>
            <a:r>
              <a:rPr lang="en-US" altLang="zh-CN" dirty="0" smtClean="0">
                <a:solidFill>
                  <a:schemeClr val="bg1"/>
                </a:solidFill>
              </a:rPr>
              <a:t>3.</a:t>
            </a:r>
            <a:r>
              <a:rPr lang="zh-CN" altLang="en-US" dirty="0" smtClean="0">
                <a:solidFill>
                  <a:schemeClr val="bg1"/>
                </a:solidFill>
              </a:rPr>
              <a:t>佛山</a:t>
            </a:r>
            <a:r>
              <a:rPr lang="zh-CN" altLang="en-US" dirty="0">
                <a:solidFill>
                  <a:schemeClr val="bg1"/>
                </a:solidFill>
              </a:rPr>
              <a:t>	</a:t>
            </a:r>
            <a:r>
              <a:rPr lang="en-US" altLang="zh-CN" dirty="0">
                <a:solidFill>
                  <a:schemeClr val="bg1"/>
                </a:solidFill>
              </a:rPr>
              <a:t>5.5%</a:t>
            </a:r>
            <a:endParaRPr lang="en-US" altLang="zh-CN" dirty="0">
              <a:solidFill>
                <a:schemeClr val="bg1"/>
              </a:solidFill>
            </a:endParaRPr>
          </a:p>
          <a:p>
            <a:r>
              <a:rPr lang="en-US" altLang="zh-CN" dirty="0" smtClean="0">
                <a:solidFill>
                  <a:schemeClr val="bg1"/>
                </a:solidFill>
              </a:rPr>
              <a:t>4.</a:t>
            </a:r>
            <a:r>
              <a:rPr lang="zh-CN" altLang="en-US" dirty="0" smtClean="0">
                <a:solidFill>
                  <a:schemeClr val="bg1"/>
                </a:solidFill>
              </a:rPr>
              <a:t>惠州</a:t>
            </a:r>
            <a:r>
              <a:rPr lang="zh-CN" altLang="en-US" dirty="0">
                <a:solidFill>
                  <a:schemeClr val="bg1"/>
                </a:solidFill>
              </a:rPr>
              <a:t>	</a:t>
            </a:r>
            <a:r>
              <a:rPr lang="en-US" altLang="zh-CN" dirty="0">
                <a:solidFill>
                  <a:schemeClr val="bg1"/>
                </a:solidFill>
              </a:rPr>
              <a:t>5.0%</a:t>
            </a:r>
            <a:endParaRPr lang="en-US" altLang="zh-CN" dirty="0">
              <a:solidFill>
                <a:schemeClr val="bg1"/>
              </a:solidFill>
            </a:endParaRPr>
          </a:p>
          <a:p>
            <a:r>
              <a:rPr lang="en-US" altLang="zh-CN" dirty="0" smtClean="0">
                <a:solidFill>
                  <a:schemeClr val="bg1"/>
                </a:solidFill>
              </a:rPr>
              <a:t>5.</a:t>
            </a:r>
            <a:r>
              <a:rPr lang="zh-CN" altLang="en-US" dirty="0" smtClean="0">
                <a:solidFill>
                  <a:schemeClr val="bg1"/>
                </a:solidFill>
              </a:rPr>
              <a:t>珠海</a:t>
            </a:r>
            <a:r>
              <a:rPr lang="zh-CN" altLang="en-US" dirty="0">
                <a:solidFill>
                  <a:schemeClr val="bg1"/>
                </a:solidFill>
              </a:rPr>
              <a:t>	</a:t>
            </a:r>
            <a:r>
              <a:rPr lang="en-US" altLang="zh-CN" dirty="0">
                <a:solidFill>
                  <a:schemeClr val="bg1"/>
                </a:solidFill>
              </a:rPr>
              <a:t>4.8%</a:t>
            </a:r>
            <a:endParaRPr lang="en-US" altLang="zh-CN" dirty="0">
              <a:solidFill>
                <a:schemeClr val="bg1"/>
              </a:solidFill>
            </a:endParaRPr>
          </a:p>
          <a:p>
            <a:r>
              <a:rPr lang="en-US" altLang="zh-CN" dirty="0" smtClean="0">
                <a:solidFill>
                  <a:schemeClr val="bg1"/>
                </a:solidFill>
              </a:rPr>
              <a:t>6.</a:t>
            </a:r>
            <a:r>
              <a:rPr lang="zh-CN" altLang="en-US" dirty="0" smtClean="0">
                <a:solidFill>
                  <a:schemeClr val="bg1"/>
                </a:solidFill>
              </a:rPr>
              <a:t>江门</a:t>
            </a:r>
            <a:r>
              <a:rPr lang="zh-CN" altLang="en-US" dirty="0">
                <a:solidFill>
                  <a:schemeClr val="bg1"/>
                </a:solidFill>
              </a:rPr>
              <a:t>	</a:t>
            </a:r>
            <a:r>
              <a:rPr lang="en-US" altLang="zh-CN" dirty="0">
                <a:solidFill>
                  <a:schemeClr val="bg1"/>
                </a:solidFill>
              </a:rPr>
              <a:t>3.7%</a:t>
            </a:r>
            <a:endParaRPr lang="en-US" altLang="zh-CN" dirty="0">
              <a:solidFill>
                <a:schemeClr val="bg1"/>
              </a:solidFill>
            </a:endParaRPr>
          </a:p>
          <a:p>
            <a:r>
              <a:rPr lang="en-US" altLang="zh-CN" dirty="0" smtClean="0">
                <a:solidFill>
                  <a:schemeClr val="bg1"/>
                </a:solidFill>
              </a:rPr>
              <a:t>7.</a:t>
            </a:r>
            <a:r>
              <a:rPr lang="zh-CN" altLang="en-US" dirty="0" smtClean="0">
                <a:solidFill>
                  <a:schemeClr val="bg1"/>
                </a:solidFill>
              </a:rPr>
              <a:t>汕</a:t>
            </a:r>
            <a:r>
              <a:rPr lang="zh-CN" altLang="en-US" dirty="0">
                <a:solidFill>
                  <a:schemeClr val="bg1"/>
                </a:solidFill>
              </a:rPr>
              <a:t>尾	</a:t>
            </a:r>
            <a:r>
              <a:rPr lang="en-US" altLang="zh-CN" dirty="0">
                <a:solidFill>
                  <a:schemeClr val="bg1"/>
                </a:solidFill>
              </a:rPr>
              <a:t>3.1%</a:t>
            </a:r>
            <a:endParaRPr lang="en-US" altLang="zh-CN" dirty="0">
              <a:solidFill>
                <a:schemeClr val="bg1"/>
              </a:solidFill>
            </a:endParaRPr>
          </a:p>
          <a:p>
            <a:r>
              <a:rPr lang="en-US" altLang="zh-CN" dirty="0" smtClean="0">
                <a:solidFill>
                  <a:schemeClr val="bg1"/>
                </a:solidFill>
              </a:rPr>
              <a:t>8.</a:t>
            </a:r>
            <a:r>
              <a:rPr lang="zh-CN" altLang="en-US" dirty="0" smtClean="0">
                <a:solidFill>
                  <a:schemeClr val="bg1"/>
                </a:solidFill>
              </a:rPr>
              <a:t>汕头</a:t>
            </a:r>
            <a:r>
              <a:rPr lang="zh-CN" altLang="en-US" dirty="0">
                <a:solidFill>
                  <a:schemeClr val="bg1"/>
                </a:solidFill>
              </a:rPr>
              <a:t>	</a:t>
            </a:r>
            <a:r>
              <a:rPr lang="en-US" altLang="zh-CN" dirty="0">
                <a:solidFill>
                  <a:schemeClr val="bg1"/>
                </a:solidFill>
              </a:rPr>
              <a:t>2.3%</a:t>
            </a:r>
            <a:endParaRPr lang="en-US" altLang="zh-CN" dirty="0">
              <a:solidFill>
                <a:schemeClr val="bg1"/>
              </a:solidFill>
            </a:endParaRPr>
          </a:p>
          <a:p>
            <a:r>
              <a:rPr lang="en-US" altLang="zh-CN" dirty="0" smtClean="0">
                <a:solidFill>
                  <a:schemeClr val="bg1"/>
                </a:solidFill>
              </a:rPr>
              <a:t>9.</a:t>
            </a:r>
            <a:r>
              <a:rPr lang="zh-CN" altLang="en-US" dirty="0" smtClean="0">
                <a:solidFill>
                  <a:schemeClr val="bg1"/>
                </a:solidFill>
              </a:rPr>
              <a:t>中山</a:t>
            </a:r>
            <a:r>
              <a:rPr lang="zh-CN" altLang="en-US" dirty="0">
                <a:solidFill>
                  <a:schemeClr val="bg1"/>
                </a:solidFill>
              </a:rPr>
              <a:t>	</a:t>
            </a:r>
            <a:r>
              <a:rPr lang="en-US" altLang="zh-CN" dirty="0">
                <a:solidFill>
                  <a:schemeClr val="bg1"/>
                </a:solidFill>
              </a:rPr>
              <a:t>2.3%</a:t>
            </a:r>
            <a:endParaRPr lang="en-US" altLang="zh-CN" dirty="0">
              <a:solidFill>
                <a:schemeClr val="bg1"/>
              </a:solidFill>
            </a:endParaRPr>
          </a:p>
          <a:p>
            <a:r>
              <a:rPr lang="en-US" altLang="zh-CN" dirty="0" smtClean="0">
                <a:solidFill>
                  <a:schemeClr val="bg1"/>
                </a:solidFill>
              </a:rPr>
              <a:t>10.</a:t>
            </a:r>
            <a:r>
              <a:rPr lang="zh-CN" altLang="en-US" dirty="0" smtClean="0">
                <a:solidFill>
                  <a:schemeClr val="bg1"/>
                </a:solidFill>
              </a:rPr>
              <a:t>湛江</a:t>
            </a:r>
            <a:r>
              <a:rPr lang="zh-CN" altLang="en-US" dirty="0">
                <a:solidFill>
                  <a:schemeClr val="bg1"/>
                </a:solidFill>
              </a:rPr>
              <a:t>	</a:t>
            </a:r>
            <a:r>
              <a:rPr lang="en-US" altLang="zh-CN" dirty="0">
                <a:solidFill>
                  <a:schemeClr val="bg1"/>
                </a:solidFill>
              </a:rPr>
              <a:t>1.8%</a:t>
            </a:r>
            <a:endParaRPr lang="en-US" altLang="zh-CN" dirty="0">
              <a:solidFill>
                <a:schemeClr val="bg1"/>
              </a:solidFill>
            </a:endParaRPr>
          </a:p>
        </p:txBody>
      </p:sp>
      <p:pic>
        <p:nvPicPr>
          <p:cNvPr id="2" name="图片 1"/>
          <p:cNvPicPr>
            <a:picLocks noChangeAspect="1"/>
          </p:cNvPicPr>
          <p:nvPr/>
        </p:nvPicPr>
        <p:blipFill>
          <a:blip r:embed="rId3"/>
          <a:stretch>
            <a:fillRect/>
          </a:stretch>
        </p:blipFill>
        <p:spPr>
          <a:xfrm>
            <a:off x="86360" y="2842260"/>
            <a:ext cx="4324350" cy="2542540"/>
          </a:xfrm>
          <a:prstGeom prst="rect">
            <a:avLst/>
          </a:prstGeom>
        </p:spPr>
      </p:pic>
      <p:pic>
        <p:nvPicPr>
          <p:cNvPr id="8" name="图片 7"/>
          <p:cNvPicPr>
            <a:picLocks noChangeAspect="1"/>
          </p:cNvPicPr>
          <p:nvPr/>
        </p:nvPicPr>
        <p:blipFill>
          <a:blip r:embed="rId4"/>
          <a:stretch>
            <a:fillRect/>
          </a:stretch>
        </p:blipFill>
        <p:spPr>
          <a:xfrm>
            <a:off x="6068695" y="2841625"/>
            <a:ext cx="4298315" cy="254317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4.2</a:t>
            </a:r>
            <a:r>
              <a:rPr lang="zh-CN" altLang="en-US" sz="2800" dirty="0">
                <a:solidFill>
                  <a:schemeClr val="tx1"/>
                </a:solidFill>
                <a:latin typeface="黑体" panose="02010609060101010101" pitchFamily="49" charset="-122"/>
                <a:ea typeface="黑体" panose="02010609060101010101" pitchFamily="49" charset="-122"/>
              </a:rPr>
              <a:t>：港澳过夜游游客停留天数分析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62012" y="945569"/>
            <a:ext cx="10859445" cy="1200329"/>
          </a:xfrm>
          <a:prstGeom prst="rect">
            <a:avLst/>
          </a:prstGeom>
        </p:spPr>
        <p:txBody>
          <a:bodyPr wrap="square">
            <a:spAutoFit/>
          </a:bodyPr>
          <a:lstStyle/>
          <a:p>
            <a:pPr lvl="0" indent="355600" algn="just">
              <a:lnSpc>
                <a:spcPct val="200000"/>
              </a:lnSpc>
            </a:pP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经深圳前往港澳过夜游停留</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天的游客占</a:t>
            </a:r>
            <a:r>
              <a:rPr lang="en-US" altLang="zh-CN"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17.1%</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13.6</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21.2</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22.2%</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天以上占</a:t>
            </a:r>
            <a:r>
              <a:rPr lang="en-US" altLang="zh-CN"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25.8%</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9" name="表格 8"/>
          <p:cNvGraphicFramePr>
            <a:graphicFrameLocks noGrp="1"/>
          </p:cNvGraphicFramePr>
          <p:nvPr/>
        </p:nvGraphicFramePr>
        <p:xfrm>
          <a:off x="6467061" y="2593300"/>
          <a:ext cx="5288004" cy="3763050"/>
        </p:xfrm>
        <a:graphic>
          <a:graphicData uri="http://schemas.openxmlformats.org/drawingml/2006/table">
            <a:tbl>
              <a:tblPr firstRow="1" bandRow="1">
                <a:tableStyleId>{7DF18680-E054-41AD-8BC1-D1AEF772440D}</a:tableStyleId>
              </a:tblPr>
              <a:tblGrid>
                <a:gridCol w="1185243"/>
                <a:gridCol w="4102761"/>
              </a:tblGrid>
              <a:tr h="627175">
                <a:tc>
                  <a:txBody>
                    <a:bodyPr/>
                    <a:lstStyle/>
                    <a:p>
                      <a:pPr algn="ctr"/>
                      <a:r>
                        <a:rPr lang="zh-CN" altLang="en-US" dirty="0"/>
                        <a:t>停留天数</a:t>
                      </a:r>
                      <a:endParaRPr lang="zh-CN" altLang="en-US" dirty="0"/>
                    </a:p>
                  </a:txBody>
                  <a:tcPr anchor="ctr"/>
                </a:tc>
                <a:tc>
                  <a:txBody>
                    <a:bodyPr/>
                    <a:lstStyle/>
                    <a:p>
                      <a:pPr algn="ctr"/>
                      <a:r>
                        <a:rPr lang="zh-CN" altLang="en-US" dirty="0"/>
                        <a:t>来源省份</a:t>
                      </a:r>
                      <a:endParaRPr lang="zh-CN" altLang="en-US" dirty="0"/>
                    </a:p>
                  </a:txBody>
                  <a:tcPr anchor="ctr"/>
                </a:tc>
              </a:tr>
              <a:tr h="627175">
                <a:tc>
                  <a:txBody>
                    <a:bodyPr/>
                    <a:lstStyle/>
                    <a:p>
                      <a:r>
                        <a:rPr lang="en-US" altLang="zh-CN" dirty="0"/>
                        <a:t>2</a:t>
                      </a:r>
                      <a:r>
                        <a:rPr lang="zh-CN" altLang="en-US" dirty="0"/>
                        <a:t>天</a:t>
                      </a:r>
                      <a:endParaRPr lang="zh-CN" alt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广东</a:t>
                      </a:r>
                      <a:r>
                        <a:rPr lang="en-US" altLang="zh-CN" dirty="0" smtClean="0"/>
                        <a:t>74%</a:t>
                      </a:r>
                      <a:r>
                        <a:rPr lang="zh-CN" altLang="en-US" dirty="0"/>
                        <a:t>、</a:t>
                      </a:r>
                      <a:r>
                        <a:rPr lang="zh-CN" altLang="en-US" dirty="0" smtClean="0"/>
                        <a:t>湖南</a:t>
                      </a:r>
                      <a:r>
                        <a:rPr lang="en-US" altLang="zh-CN" dirty="0" smtClean="0"/>
                        <a:t>3%</a:t>
                      </a:r>
                      <a:r>
                        <a:rPr lang="zh-CN" altLang="en-US" dirty="0"/>
                        <a:t>、北京</a:t>
                      </a:r>
                      <a:r>
                        <a:rPr lang="en-US" altLang="zh-CN" dirty="0"/>
                        <a:t>3%</a:t>
                      </a:r>
                      <a:r>
                        <a:rPr lang="zh-CN" altLang="en-US" dirty="0"/>
                        <a:t>、上海</a:t>
                      </a:r>
                      <a:r>
                        <a:rPr lang="en-US" altLang="zh-CN" dirty="0"/>
                        <a:t>2%</a:t>
                      </a:r>
                      <a:endParaRPr lang="en-US" altLang="zh-CN" dirty="0"/>
                    </a:p>
                  </a:txBody>
                  <a:tcPr anchor="ctr"/>
                </a:tc>
              </a:tr>
              <a:tr h="627175">
                <a:tc>
                  <a:txBody>
                    <a:bodyPr/>
                    <a:lstStyle/>
                    <a:p>
                      <a:r>
                        <a:rPr lang="en-US" altLang="zh-CN" dirty="0"/>
                        <a:t>3</a:t>
                      </a:r>
                      <a:r>
                        <a:rPr lang="zh-CN" altLang="en-US" dirty="0"/>
                        <a:t>天</a:t>
                      </a:r>
                      <a:endParaRPr lang="zh-CN" altLang="en-US" dirty="0"/>
                    </a:p>
                  </a:txBody>
                  <a:tcPr anchor="ctr"/>
                </a:tc>
                <a:tc>
                  <a:txBody>
                    <a:bodyPr/>
                    <a:lstStyle/>
                    <a:p>
                      <a:r>
                        <a:rPr lang="zh-CN" altLang="en-US" dirty="0" smtClean="0"/>
                        <a:t>广东</a:t>
                      </a:r>
                      <a:r>
                        <a:rPr lang="en-US" altLang="zh-CN" dirty="0" smtClean="0"/>
                        <a:t>61%</a:t>
                      </a:r>
                      <a:r>
                        <a:rPr lang="zh-CN" altLang="en-US" dirty="0"/>
                        <a:t>、</a:t>
                      </a:r>
                      <a:r>
                        <a:rPr lang="zh-CN" altLang="en-US" dirty="0" smtClean="0"/>
                        <a:t>湖南</a:t>
                      </a:r>
                      <a:r>
                        <a:rPr lang="en-US" altLang="zh-CN" dirty="0" smtClean="0"/>
                        <a:t>4%</a:t>
                      </a:r>
                      <a:r>
                        <a:rPr lang="zh-CN" altLang="en-US" dirty="0" smtClean="0"/>
                        <a:t>、北京</a:t>
                      </a:r>
                      <a:r>
                        <a:rPr lang="en-US" altLang="zh-CN" dirty="0" smtClean="0"/>
                        <a:t>4%</a:t>
                      </a:r>
                      <a:r>
                        <a:rPr lang="zh-CN" altLang="en-US" dirty="0" smtClean="0"/>
                        <a:t>、上海</a:t>
                      </a:r>
                      <a:r>
                        <a:rPr lang="en-US" altLang="zh-CN" dirty="0" smtClean="0"/>
                        <a:t>4%</a:t>
                      </a:r>
                      <a:endParaRPr lang="zh-CN" altLang="en-US" dirty="0"/>
                    </a:p>
                  </a:txBody>
                  <a:tcPr anchor="ctr"/>
                </a:tc>
              </a:tr>
              <a:tr h="627175">
                <a:tc>
                  <a:txBody>
                    <a:bodyPr/>
                    <a:lstStyle/>
                    <a:p>
                      <a:r>
                        <a:rPr lang="en-US" altLang="zh-CN" dirty="0"/>
                        <a:t>4-6</a:t>
                      </a:r>
                      <a:r>
                        <a:rPr lang="zh-CN" altLang="en-US" dirty="0"/>
                        <a:t>天</a:t>
                      </a:r>
                      <a:endParaRPr lang="zh-CN" altLang="en-US" dirty="0"/>
                    </a:p>
                  </a:txBody>
                  <a:tcPr anchor="ctr"/>
                </a:tc>
                <a:tc>
                  <a:txBody>
                    <a:bodyPr/>
                    <a:lstStyle/>
                    <a:p>
                      <a:r>
                        <a:rPr lang="zh-CN" altLang="en-US" dirty="0" smtClean="0"/>
                        <a:t>广东</a:t>
                      </a:r>
                      <a:r>
                        <a:rPr lang="en-US" altLang="zh-CN" dirty="0" smtClean="0"/>
                        <a:t>55%</a:t>
                      </a:r>
                      <a:r>
                        <a:rPr lang="zh-CN" altLang="en-US" dirty="0"/>
                        <a:t>、</a:t>
                      </a:r>
                      <a:r>
                        <a:rPr lang="zh-CN" altLang="en-US" dirty="0" smtClean="0"/>
                        <a:t>北京</a:t>
                      </a:r>
                      <a:r>
                        <a:rPr lang="en-US" altLang="zh-CN" dirty="0" smtClean="0"/>
                        <a:t>4%</a:t>
                      </a:r>
                      <a:r>
                        <a:rPr lang="zh-CN" altLang="en-US" dirty="0" smtClean="0"/>
                        <a:t>、湖南</a:t>
                      </a:r>
                      <a:r>
                        <a:rPr lang="en-US" altLang="zh-CN" dirty="0" smtClean="0"/>
                        <a:t>4%</a:t>
                      </a:r>
                      <a:r>
                        <a:rPr lang="zh-CN" altLang="en-US" dirty="0" smtClean="0"/>
                        <a:t>、上海</a:t>
                      </a:r>
                      <a:r>
                        <a:rPr lang="en-US" altLang="zh-CN" dirty="0" smtClean="0"/>
                        <a:t>4</a:t>
                      </a:r>
                      <a:r>
                        <a:rPr lang="en-US" altLang="zh-CN" dirty="0"/>
                        <a:t>%</a:t>
                      </a:r>
                      <a:endParaRPr lang="zh-CN" altLang="en-US" dirty="0"/>
                    </a:p>
                  </a:txBody>
                  <a:tcPr anchor="ctr"/>
                </a:tc>
              </a:tr>
              <a:tr h="627175">
                <a:tc>
                  <a:txBody>
                    <a:bodyPr/>
                    <a:lstStyle/>
                    <a:p>
                      <a:r>
                        <a:rPr lang="en-US" altLang="zh-CN" dirty="0"/>
                        <a:t>7-15</a:t>
                      </a:r>
                      <a:r>
                        <a:rPr lang="zh-CN" altLang="en-US" dirty="0"/>
                        <a:t>天</a:t>
                      </a:r>
                      <a:endParaRPr lang="zh-CN" altLang="en-US" dirty="0"/>
                    </a:p>
                  </a:txBody>
                  <a:tcPr anchor="ctr"/>
                </a:tc>
                <a:tc>
                  <a:txBody>
                    <a:bodyPr/>
                    <a:lstStyle/>
                    <a:p>
                      <a:r>
                        <a:rPr lang="zh-CN" altLang="en-US" dirty="0"/>
                        <a:t>广东</a:t>
                      </a:r>
                      <a:r>
                        <a:rPr lang="en-US" altLang="zh-CN" dirty="0"/>
                        <a:t>56</a:t>
                      </a:r>
                      <a:r>
                        <a:rPr lang="en-US" altLang="zh-CN" dirty="0" smtClean="0"/>
                        <a:t>%</a:t>
                      </a:r>
                      <a:r>
                        <a:rPr lang="zh-CN" altLang="en-US" dirty="0" smtClean="0"/>
                        <a:t>、北京</a:t>
                      </a:r>
                      <a:r>
                        <a:rPr lang="en-US" altLang="zh-CN" dirty="0"/>
                        <a:t>5</a:t>
                      </a:r>
                      <a:r>
                        <a:rPr lang="en-US" altLang="zh-CN" dirty="0" smtClean="0"/>
                        <a:t>%</a:t>
                      </a:r>
                      <a:r>
                        <a:rPr lang="zh-CN" altLang="en-US" dirty="0" smtClean="0"/>
                        <a:t>、上海</a:t>
                      </a:r>
                      <a:r>
                        <a:rPr lang="en-US" altLang="zh-CN" dirty="0" smtClean="0"/>
                        <a:t>5%</a:t>
                      </a:r>
                      <a:r>
                        <a:rPr lang="zh-CN" altLang="en-US" dirty="0" smtClean="0"/>
                        <a:t>、湖南</a:t>
                      </a:r>
                      <a:r>
                        <a:rPr lang="en-US" altLang="zh-CN" dirty="0"/>
                        <a:t>4%</a:t>
                      </a:r>
                      <a:endParaRPr lang="zh-CN" altLang="en-US" dirty="0"/>
                    </a:p>
                  </a:txBody>
                  <a:tcPr anchor="ctr"/>
                </a:tc>
              </a:tr>
              <a:tr h="627175">
                <a:tc>
                  <a:txBody>
                    <a:bodyPr/>
                    <a:lstStyle/>
                    <a:p>
                      <a:r>
                        <a:rPr lang="en-US" altLang="zh-CN" dirty="0"/>
                        <a:t>15</a:t>
                      </a:r>
                      <a:r>
                        <a:rPr lang="zh-CN" altLang="en-US" dirty="0"/>
                        <a:t>天以上</a:t>
                      </a:r>
                      <a:endParaRPr lang="zh-CN" altLang="en-US" dirty="0"/>
                    </a:p>
                  </a:txBody>
                  <a:tcPr anchor="ctr"/>
                </a:tc>
                <a:tc>
                  <a:txBody>
                    <a:bodyPr/>
                    <a:lstStyle/>
                    <a:p>
                      <a:r>
                        <a:rPr lang="zh-CN" altLang="en-US" dirty="0"/>
                        <a:t>广东</a:t>
                      </a:r>
                      <a:r>
                        <a:rPr lang="en-US" altLang="zh-CN" dirty="0" smtClean="0"/>
                        <a:t>47%</a:t>
                      </a:r>
                      <a:r>
                        <a:rPr lang="zh-CN" altLang="en-US" dirty="0" smtClean="0"/>
                        <a:t>、湖南</a:t>
                      </a:r>
                      <a:r>
                        <a:rPr lang="en-US" altLang="zh-CN" dirty="0" smtClean="0"/>
                        <a:t>6%</a:t>
                      </a:r>
                      <a:r>
                        <a:rPr lang="zh-CN" altLang="en-US" dirty="0" smtClean="0"/>
                        <a:t>、北京</a:t>
                      </a:r>
                      <a:r>
                        <a:rPr lang="en-US" altLang="zh-CN" dirty="0"/>
                        <a:t>6%</a:t>
                      </a:r>
                      <a:r>
                        <a:rPr lang="zh-CN" altLang="en-US" dirty="0" smtClean="0"/>
                        <a:t>，上海</a:t>
                      </a:r>
                      <a:r>
                        <a:rPr lang="en-US" altLang="zh-CN" dirty="0"/>
                        <a:t>5%</a:t>
                      </a:r>
                      <a:endParaRPr lang="zh-CN" altLang="en-US" dirty="0"/>
                    </a:p>
                  </a:txBody>
                  <a:tcPr anchor="ctr"/>
                </a:tc>
              </a:tr>
            </a:tbl>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a:stretch>
            <a:fillRect/>
          </a:stretch>
        </p:blipFill>
        <p:spPr>
          <a:xfrm>
            <a:off x="10367319" y="68954"/>
            <a:ext cx="833521" cy="763300"/>
          </a:xfrm>
          <a:prstGeom prst="rect">
            <a:avLst/>
          </a:prstGeom>
        </p:spPr>
      </p:pic>
      <p:pic>
        <p:nvPicPr>
          <p:cNvPr id="10" name="图片 9"/>
          <p:cNvPicPr>
            <a:picLocks noChangeAspect="1"/>
          </p:cNvPicPr>
          <p:nvPr/>
        </p:nvPicPr>
        <p:blipFill>
          <a:blip r:embed="rId3"/>
          <a:stretch>
            <a:fillRect/>
          </a:stretch>
        </p:blipFill>
        <p:spPr>
          <a:xfrm>
            <a:off x="11200841" y="68954"/>
            <a:ext cx="890522" cy="761206"/>
          </a:xfrm>
          <a:prstGeom prst="rect">
            <a:avLst/>
          </a:prstGeom>
        </p:spPr>
      </p:pic>
      <p:graphicFrame>
        <p:nvGraphicFramePr>
          <p:cNvPr id="11" name="图表 10"/>
          <p:cNvGraphicFramePr/>
          <p:nvPr/>
        </p:nvGraphicFramePr>
        <p:xfrm>
          <a:off x="488844" y="2552131"/>
          <a:ext cx="5683356" cy="3748623"/>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4.3</a:t>
            </a:r>
            <a:r>
              <a:rPr lang="zh-CN" altLang="en-US" sz="2800" dirty="0">
                <a:solidFill>
                  <a:schemeClr val="tx1"/>
                </a:solidFill>
                <a:latin typeface="黑体" panose="02010609060101010101" pitchFamily="49" charset="-122"/>
                <a:ea typeface="黑体" panose="02010609060101010101" pitchFamily="49" charset="-122"/>
              </a:rPr>
              <a:t>：港澳过夜游游客特征</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848761"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经深圳前往港澳过夜游游客</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12.3%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25.8%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31.7%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17.3%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12.9%</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3163405" y="2424331"/>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879044" y="2424331"/>
            <a:ext cx="1148668" cy="1211781"/>
          </a:xfrm>
          <a:prstGeom prst="rect">
            <a:avLst/>
          </a:prstGeom>
          <a:noFill/>
          <a:ln w="9525">
            <a:noFill/>
            <a:miter lim="800000"/>
            <a:headEnd/>
            <a:tailEnd/>
          </a:ln>
        </p:spPr>
      </p:pic>
      <p:sp>
        <p:nvSpPr>
          <p:cNvPr id="11" name="文本框 10"/>
          <p:cNvSpPr txBox="1"/>
          <p:nvPr/>
        </p:nvSpPr>
        <p:spPr>
          <a:xfrm>
            <a:off x="2027712" y="3030221"/>
            <a:ext cx="1027756" cy="461665"/>
          </a:xfrm>
          <a:prstGeom prst="rect">
            <a:avLst/>
          </a:prstGeom>
          <a:noFill/>
        </p:spPr>
        <p:txBody>
          <a:bodyPr wrap="square" rtlCol="0">
            <a:spAutoFit/>
          </a:bodyPr>
          <a:lstStyle/>
          <a:p>
            <a:r>
              <a:rPr lang="en-US" altLang="zh-CN" sz="2400" dirty="0">
                <a:solidFill>
                  <a:schemeClr val="bg1"/>
                </a:solidFill>
              </a:rPr>
              <a:t>48% </a:t>
            </a:r>
            <a:endParaRPr lang="zh-CN" altLang="en-US" sz="2400" dirty="0">
              <a:solidFill>
                <a:schemeClr val="bg1"/>
              </a:solidFill>
            </a:endParaRPr>
          </a:p>
        </p:txBody>
      </p:sp>
      <p:sp>
        <p:nvSpPr>
          <p:cNvPr id="16" name="文本框 15"/>
          <p:cNvSpPr txBox="1"/>
          <p:nvPr/>
        </p:nvSpPr>
        <p:spPr>
          <a:xfrm>
            <a:off x="4584105" y="3030221"/>
            <a:ext cx="1027756" cy="461665"/>
          </a:xfrm>
          <a:prstGeom prst="rect">
            <a:avLst/>
          </a:prstGeom>
          <a:noFill/>
        </p:spPr>
        <p:txBody>
          <a:bodyPr wrap="square" rtlCol="0">
            <a:spAutoFit/>
          </a:bodyPr>
          <a:lstStyle/>
          <a:p>
            <a:r>
              <a:rPr lang="en-US" altLang="zh-CN" sz="2400" dirty="0">
                <a:solidFill>
                  <a:schemeClr val="bg1"/>
                </a:solidFill>
              </a:rPr>
              <a:t>52% </a:t>
            </a:r>
            <a:endParaRPr lang="zh-CN" altLang="en-US" sz="2400" dirty="0">
              <a:solidFill>
                <a:schemeClr val="bg1"/>
              </a:solidFill>
            </a:endParaRPr>
          </a:p>
        </p:txBody>
      </p:sp>
      <p:pic>
        <p:nvPicPr>
          <p:cNvPr id="12" name="图片 11"/>
          <p:cNvPicPr>
            <a:picLocks noChangeAspect="1"/>
          </p:cNvPicPr>
          <p:nvPr/>
        </p:nvPicPr>
        <p:blipFill>
          <a:blip r:embed="rId4"/>
          <a:stretch>
            <a:fillRect/>
          </a:stretch>
        </p:blipFill>
        <p:spPr>
          <a:xfrm>
            <a:off x="1654070" y="4054319"/>
            <a:ext cx="896974" cy="564884"/>
          </a:xfrm>
          <a:prstGeom prst="rect">
            <a:avLst/>
          </a:prstGeom>
        </p:spPr>
      </p:pic>
      <p:pic>
        <p:nvPicPr>
          <p:cNvPr id="15" name="图片 14"/>
          <p:cNvPicPr>
            <a:picLocks noChangeAspect="1"/>
          </p:cNvPicPr>
          <p:nvPr/>
        </p:nvPicPr>
        <p:blipFill>
          <a:blip r:embed="rId5"/>
          <a:stretch>
            <a:fillRect/>
          </a:stretch>
        </p:blipFill>
        <p:spPr>
          <a:xfrm>
            <a:off x="1654070" y="4755967"/>
            <a:ext cx="896973" cy="563945"/>
          </a:xfrm>
          <a:prstGeom prst="rect">
            <a:avLst/>
          </a:prstGeom>
        </p:spPr>
      </p:pic>
      <p:pic>
        <p:nvPicPr>
          <p:cNvPr id="17" name="图片 16"/>
          <p:cNvPicPr>
            <a:picLocks noChangeAspect="1"/>
          </p:cNvPicPr>
          <p:nvPr/>
        </p:nvPicPr>
        <p:blipFill>
          <a:blip r:embed="rId6"/>
          <a:stretch>
            <a:fillRect/>
          </a:stretch>
        </p:blipFill>
        <p:spPr>
          <a:xfrm>
            <a:off x="1649343" y="5456676"/>
            <a:ext cx="896973" cy="564225"/>
          </a:xfrm>
          <a:prstGeom prst="rect">
            <a:avLst/>
          </a:prstGeom>
        </p:spPr>
      </p:pic>
      <p:sp>
        <p:nvSpPr>
          <p:cNvPr id="20" name="文本框 19"/>
          <p:cNvSpPr txBox="1"/>
          <p:nvPr/>
        </p:nvSpPr>
        <p:spPr>
          <a:xfrm>
            <a:off x="2904098" y="4107970"/>
            <a:ext cx="1918224" cy="400110"/>
          </a:xfrm>
          <a:prstGeom prst="rect">
            <a:avLst/>
          </a:prstGeom>
          <a:noFill/>
        </p:spPr>
        <p:txBody>
          <a:bodyPr wrap="square" rtlCol="0">
            <a:spAutoFit/>
          </a:bodyPr>
          <a:lstStyle/>
          <a:p>
            <a:r>
              <a:rPr lang="zh-CN" altLang="en-US" sz="2000" dirty="0" smtClean="0">
                <a:solidFill>
                  <a:schemeClr val="bg1"/>
                </a:solidFill>
              </a:rPr>
              <a:t>汽车</a:t>
            </a:r>
            <a:r>
              <a:rPr lang="en-US" altLang="zh-CN" sz="2000" dirty="0" smtClean="0">
                <a:solidFill>
                  <a:schemeClr val="bg1"/>
                </a:solidFill>
              </a:rPr>
              <a:t>22.7%</a:t>
            </a:r>
            <a:endParaRPr lang="zh-CN" altLang="en-US" sz="2000" dirty="0">
              <a:solidFill>
                <a:schemeClr val="bg1"/>
              </a:solidFill>
            </a:endParaRPr>
          </a:p>
        </p:txBody>
      </p:sp>
      <p:sp>
        <p:nvSpPr>
          <p:cNvPr id="21" name="文本框 20"/>
          <p:cNvSpPr txBox="1"/>
          <p:nvPr/>
        </p:nvSpPr>
        <p:spPr>
          <a:xfrm>
            <a:off x="2904098" y="4814357"/>
            <a:ext cx="1918224" cy="400110"/>
          </a:xfrm>
          <a:prstGeom prst="rect">
            <a:avLst/>
          </a:prstGeom>
          <a:noFill/>
        </p:spPr>
        <p:txBody>
          <a:bodyPr wrap="square" rtlCol="0">
            <a:spAutoFit/>
          </a:bodyPr>
          <a:lstStyle/>
          <a:p>
            <a:r>
              <a:rPr lang="zh-CN" altLang="en-US" sz="2000" dirty="0">
                <a:solidFill>
                  <a:schemeClr val="bg1"/>
                </a:solidFill>
              </a:rPr>
              <a:t>飞机</a:t>
            </a:r>
            <a:r>
              <a:rPr lang="en-US" altLang="zh-CN" sz="2000" dirty="0" smtClean="0">
                <a:solidFill>
                  <a:schemeClr val="bg1"/>
                </a:solidFill>
              </a:rPr>
              <a:t>0.6%</a:t>
            </a:r>
            <a:endParaRPr lang="zh-CN" altLang="en-US" sz="2000" dirty="0">
              <a:solidFill>
                <a:schemeClr val="bg1"/>
              </a:solidFill>
            </a:endParaRPr>
          </a:p>
        </p:txBody>
      </p:sp>
      <p:sp>
        <p:nvSpPr>
          <p:cNvPr id="22" name="文本框 21"/>
          <p:cNvSpPr txBox="1"/>
          <p:nvPr/>
        </p:nvSpPr>
        <p:spPr>
          <a:xfrm>
            <a:off x="2904098" y="5520744"/>
            <a:ext cx="1918224" cy="400110"/>
          </a:xfrm>
          <a:prstGeom prst="rect">
            <a:avLst/>
          </a:prstGeom>
          <a:noFill/>
        </p:spPr>
        <p:txBody>
          <a:bodyPr wrap="square" rtlCol="0">
            <a:spAutoFit/>
          </a:bodyPr>
          <a:lstStyle/>
          <a:p>
            <a:r>
              <a:rPr lang="zh-CN" altLang="en-US" sz="2000" dirty="0" smtClean="0">
                <a:solidFill>
                  <a:schemeClr val="bg1"/>
                </a:solidFill>
              </a:rPr>
              <a:t>火车</a:t>
            </a:r>
            <a:r>
              <a:rPr lang="en-US" altLang="zh-CN" sz="2000" dirty="0" smtClean="0">
                <a:solidFill>
                  <a:schemeClr val="bg1"/>
                </a:solidFill>
              </a:rPr>
              <a:t>3.8%</a:t>
            </a:r>
            <a:endParaRPr lang="zh-CN" altLang="en-US" sz="2000" dirty="0">
              <a:solidFill>
                <a:schemeClr val="bg1"/>
              </a:solidFill>
            </a:endParaRPr>
          </a:p>
        </p:txBody>
      </p:sp>
      <p:graphicFrame>
        <p:nvGraphicFramePr>
          <p:cNvPr id="18" name="图表 17"/>
          <p:cNvGraphicFramePr/>
          <p:nvPr/>
        </p:nvGraphicFramePr>
        <p:xfrm>
          <a:off x="5893639" y="2613668"/>
          <a:ext cx="5691280" cy="3617132"/>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9" name="图片 18"/>
          <p:cNvPicPr>
            <a:picLocks noChangeAspect="1"/>
          </p:cNvPicPr>
          <p:nvPr/>
        </p:nvPicPr>
        <p:blipFill>
          <a:blip r:embed="rId7"/>
          <a:stretch>
            <a:fillRect/>
          </a:stretch>
        </p:blipFill>
        <p:spPr>
          <a:xfrm>
            <a:off x="10367319" y="62776"/>
            <a:ext cx="833521" cy="763300"/>
          </a:xfrm>
          <a:prstGeom prst="rect">
            <a:avLst/>
          </a:prstGeom>
        </p:spPr>
      </p:pic>
      <p:pic>
        <p:nvPicPr>
          <p:cNvPr id="23" name="图片 22"/>
          <p:cNvPicPr>
            <a:picLocks noChangeAspect="1"/>
          </p:cNvPicPr>
          <p:nvPr/>
        </p:nvPicPr>
        <p:blipFill>
          <a:blip r:embed="rId8"/>
          <a:stretch>
            <a:fillRect/>
          </a:stretch>
        </p:blipFill>
        <p:spPr>
          <a:xfrm>
            <a:off x="11200841" y="62776"/>
            <a:ext cx="890522" cy="761206"/>
          </a:xfrm>
          <a:prstGeom prst="rect">
            <a:avLst/>
          </a:prstGeom>
        </p:spPr>
      </p:pic>
      <p:grpSp>
        <p:nvGrpSpPr>
          <p:cNvPr id="2" name="组合 1"/>
          <p:cNvGrpSpPr/>
          <p:nvPr/>
        </p:nvGrpSpPr>
        <p:grpSpPr>
          <a:xfrm>
            <a:off x="1647098" y="6157664"/>
            <a:ext cx="894492" cy="563811"/>
            <a:chOff x="1535393" y="5786651"/>
            <a:chExt cx="1013169" cy="634621"/>
          </a:xfrm>
        </p:grpSpPr>
        <p:sp>
          <p:nvSpPr>
            <p:cNvPr id="24" name="矩形 23"/>
            <p:cNvSpPr/>
            <p:nvPr/>
          </p:nvSpPr>
          <p:spPr>
            <a:xfrm>
              <a:off x="1535393" y="5786651"/>
              <a:ext cx="1013169" cy="6346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17"/>
            <p:cNvSpPr>
              <a:spLocks noEditPoints="1"/>
            </p:cNvSpPr>
            <p:nvPr/>
          </p:nvSpPr>
          <p:spPr bwMode="auto">
            <a:xfrm>
              <a:off x="1660459" y="5864841"/>
              <a:ext cx="763035" cy="450367"/>
            </a:xfrm>
            <a:custGeom>
              <a:avLst/>
              <a:gdLst>
                <a:gd name="T0" fmla="*/ 160 w 185"/>
                <a:gd name="T1" fmla="*/ 64 h 190"/>
                <a:gd name="T2" fmla="*/ 160 w 185"/>
                <a:gd name="T3" fmla="*/ 24 h 190"/>
                <a:gd name="T4" fmla="*/ 38 w 185"/>
                <a:gd name="T5" fmla="*/ 24 h 190"/>
                <a:gd name="T6" fmla="*/ 7 w 185"/>
                <a:gd name="T7" fmla="*/ 44 h 190"/>
                <a:gd name="T8" fmla="*/ 39 w 185"/>
                <a:gd name="T9" fmla="*/ 64 h 190"/>
                <a:gd name="T10" fmla="*/ 160 w 185"/>
                <a:gd name="T11" fmla="*/ 64 h 190"/>
                <a:gd name="T12" fmla="*/ 100 w 185"/>
                <a:gd name="T13" fmla="*/ 0 h 190"/>
                <a:gd name="T14" fmla="*/ 88 w 185"/>
                <a:gd name="T15" fmla="*/ 0 h 190"/>
                <a:gd name="T16" fmla="*/ 88 w 185"/>
                <a:gd name="T17" fmla="*/ 20 h 190"/>
                <a:gd name="T18" fmla="*/ 100 w 185"/>
                <a:gd name="T19" fmla="*/ 20 h 190"/>
                <a:gd name="T20" fmla="*/ 100 w 185"/>
                <a:gd name="T21" fmla="*/ 0 h 190"/>
                <a:gd name="T22" fmla="*/ 100 w 185"/>
                <a:gd name="T23" fmla="*/ 168 h 190"/>
                <a:gd name="T24" fmla="*/ 100 w 185"/>
                <a:gd name="T25" fmla="*/ 116 h 190"/>
                <a:gd name="T26" fmla="*/ 88 w 185"/>
                <a:gd name="T27" fmla="*/ 116 h 190"/>
                <a:gd name="T28" fmla="*/ 88 w 185"/>
                <a:gd name="T29" fmla="*/ 168 h 190"/>
                <a:gd name="T30" fmla="*/ 100 w 185"/>
                <a:gd name="T31" fmla="*/ 168 h 190"/>
                <a:gd name="T32" fmla="*/ 121 w 185"/>
                <a:gd name="T33" fmla="*/ 132 h 190"/>
                <a:gd name="T34" fmla="*/ 120 w 185"/>
                <a:gd name="T35" fmla="*/ 143 h 190"/>
                <a:gd name="T36" fmla="*/ 160 w 185"/>
                <a:gd name="T37" fmla="*/ 160 h 190"/>
                <a:gd name="T38" fmla="*/ 92 w 185"/>
                <a:gd name="T39" fmla="*/ 180 h 190"/>
                <a:gd name="T40" fmla="*/ 24 w 185"/>
                <a:gd name="T41" fmla="*/ 160 h 190"/>
                <a:gd name="T42" fmla="*/ 64 w 185"/>
                <a:gd name="T43" fmla="*/ 143 h 190"/>
                <a:gd name="T44" fmla="*/ 63 w 185"/>
                <a:gd name="T45" fmla="*/ 132 h 190"/>
                <a:gd name="T46" fmla="*/ 0 w 185"/>
                <a:gd name="T47" fmla="*/ 160 h 190"/>
                <a:gd name="T48" fmla="*/ 92 w 185"/>
                <a:gd name="T49" fmla="*/ 190 h 190"/>
                <a:gd name="T50" fmla="*/ 185 w 185"/>
                <a:gd name="T51" fmla="*/ 160 h 190"/>
                <a:gd name="T52" fmla="*/ 121 w 185"/>
                <a:gd name="T53" fmla="*/ 132 h 190"/>
                <a:gd name="T54" fmla="*/ 160 w 185"/>
                <a:gd name="T55" fmla="*/ 92 h 190"/>
                <a:gd name="T56" fmla="*/ 128 w 185"/>
                <a:gd name="T57" fmla="*/ 72 h 190"/>
                <a:gd name="T58" fmla="*/ 48 w 185"/>
                <a:gd name="T59" fmla="*/ 72 h 190"/>
                <a:gd name="T60" fmla="*/ 48 w 185"/>
                <a:gd name="T61" fmla="*/ 112 h 190"/>
                <a:gd name="T62" fmla="*/ 128 w 185"/>
                <a:gd name="T63" fmla="*/ 112 h 190"/>
                <a:gd name="T64" fmla="*/ 160 w 185"/>
                <a:gd name="T65" fmla="*/ 9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90">
                  <a:moveTo>
                    <a:pt x="160" y="64"/>
                  </a:moveTo>
                  <a:cubicBezTo>
                    <a:pt x="160" y="24"/>
                    <a:pt x="160" y="24"/>
                    <a:pt x="160" y="24"/>
                  </a:cubicBezTo>
                  <a:cubicBezTo>
                    <a:pt x="38" y="24"/>
                    <a:pt x="38" y="24"/>
                    <a:pt x="38" y="24"/>
                  </a:cubicBezTo>
                  <a:cubicBezTo>
                    <a:pt x="7" y="44"/>
                    <a:pt x="7" y="44"/>
                    <a:pt x="7" y="44"/>
                  </a:cubicBezTo>
                  <a:cubicBezTo>
                    <a:pt x="39" y="64"/>
                    <a:pt x="39" y="64"/>
                    <a:pt x="39" y="64"/>
                  </a:cubicBezTo>
                  <a:lnTo>
                    <a:pt x="160" y="64"/>
                  </a:lnTo>
                  <a:close/>
                  <a:moveTo>
                    <a:pt x="100" y="0"/>
                  </a:moveTo>
                  <a:cubicBezTo>
                    <a:pt x="88" y="0"/>
                    <a:pt x="88" y="0"/>
                    <a:pt x="88" y="0"/>
                  </a:cubicBezTo>
                  <a:cubicBezTo>
                    <a:pt x="88" y="20"/>
                    <a:pt x="88" y="20"/>
                    <a:pt x="88" y="20"/>
                  </a:cubicBezTo>
                  <a:cubicBezTo>
                    <a:pt x="100" y="20"/>
                    <a:pt x="100" y="20"/>
                    <a:pt x="100" y="20"/>
                  </a:cubicBezTo>
                  <a:lnTo>
                    <a:pt x="100" y="0"/>
                  </a:lnTo>
                  <a:close/>
                  <a:moveTo>
                    <a:pt x="100" y="168"/>
                  </a:moveTo>
                  <a:cubicBezTo>
                    <a:pt x="100" y="116"/>
                    <a:pt x="100" y="116"/>
                    <a:pt x="100" y="116"/>
                  </a:cubicBezTo>
                  <a:cubicBezTo>
                    <a:pt x="88" y="116"/>
                    <a:pt x="88" y="116"/>
                    <a:pt x="88" y="116"/>
                  </a:cubicBezTo>
                  <a:cubicBezTo>
                    <a:pt x="88" y="168"/>
                    <a:pt x="88" y="168"/>
                    <a:pt x="88" y="168"/>
                  </a:cubicBezTo>
                  <a:lnTo>
                    <a:pt x="100" y="168"/>
                  </a:lnTo>
                  <a:close/>
                  <a:moveTo>
                    <a:pt x="121" y="132"/>
                  </a:moveTo>
                  <a:cubicBezTo>
                    <a:pt x="120" y="143"/>
                    <a:pt x="120" y="143"/>
                    <a:pt x="120" y="143"/>
                  </a:cubicBezTo>
                  <a:cubicBezTo>
                    <a:pt x="142" y="146"/>
                    <a:pt x="160" y="153"/>
                    <a:pt x="160" y="160"/>
                  </a:cubicBezTo>
                  <a:cubicBezTo>
                    <a:pt x="160" y="171"/>
                    <a:pt x="126" y="180"/>
                    <a:pt x="92" y="180"/>
                  </a:cubicBezTo>
                  <a:cubicBezTo>
                    <a:pt x="59" y="180"/>
                    <a:pt x="24" y="171"/>
                    <a:pt x="24" y="160"/>
                  </a:cubicBezTo>
                  <a:cubicBezTo>
                    <a:pt x="24" y="153"/>
                    <a:pt x="42" y="146"/>
                    <a:pt x="64" y="143"/>
                  </a:cubicBezTo>
                  <a:cubicBezTo>
                    <a:pt x="63" y="132"/>
                    <a:pt x="63" y="132"/>
                    <a:pt x="63" y="132"/>
                  </a:cubicBezTo>
                  <a:cubicBezTo>
                    <a:pt x="26" y="136"/>
                    <a:pt x="0" y="147"/>
                    <a:pt x="0" y="160"/>
                  </a:cubicBezTo>
                  <a:cubicBezTo>
                    <a:pt x="0" y="177"/>
                    <a:pt x="41" y="190"/>
                    <a:pt x="92" y="190"/>
                  </a:cubicBezTo>
                  <a:cubicBezTo>
                    <a:pt x="143" y="190"/>
                    <a:pt x="185" y="177"/>
                    <a:pt x="185" y="160"/>
                  </a:cubicBezTo>
                  <a:cubicBezTo>
                    <a:pt x="185" y="147"/>
                    <a:pt x="158" y="136"/>
                    <a:pt x="121" y="132"/>
                  </a:cubicBezTo>
                  <a:close/>
                  <a:moveTo>
                    <a:pt x="160" y="92"/>
                  </a:moveTo>
                  <a:cubicBezTo>
                    <a:pt x="128" y="72"/>
                    <a:pt x="128" y="72"/>
                    <a:pt x="128" y="72"/>
                  </a:cubicBezTo>
                  <a:cubicBezTo>
                    <a:pt x="48" y="72"/>
                    <a:pt x="48" y="72"/>
                    <a:pt x="48" y="72"/>
                  </a:cubicBezTo>
                  <a:cubicBezTo>
                    <a:pt x="48" y="112"/>
                    <a:pt x="48" y="112"/>
                    <a:pt x="48" y="112"/>
                  </a:cubicBezTo>
                  <a:cubicBezTo>
                    <a:pt x="128" y="112"/>
                    <a:pt x="128" y="112"/>
                    <a:pt x="128" y="112"/>
                  </a:cubicBezTo>
                  <a:lnTo>
                    <a:pt x="160" y="92"/>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grpSp>
      <p:sp>
        <p:nvSpPr>
          <p:cNvPr id="26" name="文本框 25"/>
          <p:cNvSpPr txBox="1"/>
          <p:nvPr/>
        </p:nvSpPr>
        <p:spPr>
          <a:xfrm>
            <a:off x="2904098" y="6227130"/>
            <a:ext cx="1918224" cy="400110"/>
          </a:xfrm>
          <a:prstGeom prst="rect">
            <a:avLst/>
          </a:prstGeom>
          <a:noFill/>
        </p:spPr>
        <p:txBody>
          <a:bodyPr wrap="square" rtlCol="0">
            <a:spAutoFit/>
          </a:bodyPr>
          <a:lstStyle/>
          <a:p>
            <a:r>
              <a:rPr lang="zh-CN" altLang="en-US" sz="2000" dirty="0" smtClean="0">
                <a:solidFill>
                  <a:schemeClr val="bg1"/>
                </a:solidFill>
              </a:rPr>
              <a:t>其它</a:t>
            </a:r>
            <a:r>
              <a:rPr lang="en-US" altLang="zh-CN" sz="2000" dirty="0" smtClean="0">
                <a:solidFill>
                  <a:schemeClr val="bg1"/>
                </a:solidFill>
              </a:rPr>
              <a:t>72.9%</a:t>
            </a:r>
            <a:endParaRPr lang="zh-CN" altLang="en-US" sz="2000" dirty="0">
              <a:solidFill>
                <a:schemeClr val="bg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a:solidFill>
                  <a:prstClr val="black"/>
                </a:solidFill>
                <a:latin typeface="黑体" panose="02010609060101010101" pitchFamily="49" charset="-122"/>
                <a:ea typeface="黑体" panose="02010609060101010101" pitchFamily="49" charset="-122"/>
              </a:rPr>
              <a:t>热门景点分析</a:t>
            </a:r>
            <a:endParaRPr lang="zh-CN" altLang="en-US" sz="2800" dirty="0">
              <a:solidFill>
                <a:prstClr val="black"/>
              </a:solidFill>
              <a:latin typeface="黑体" panose="02010609060101010101" pitchFamily="49" charset="-122"/>
              <a:ea typeface="黑体" panose="02010609060101010101" pitchFamily="49" charset="-122"/>
            </a:endParaRPr>
          </a:p>
        </p:txBody>
      </p:sp>
      <p:sp>
        <p:nvSpPr>
          <p:cNvPr id="20" name="矩形 19"/>
          <p:cNvSpPr/>
          <p:nvPr/>
        </p:nvSpPr>
        <p:spPr>
          <a:xfrm>
            <a:off x="464484" y="1116055"/>
            <a:ext cx="3855726" cy="4216539"/>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来深圳游客游玩的</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个主要景点及周边游玩人数情况如右图所示，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1867</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建议节假日做好上述景点道路安全保障、人流量控制工作，指导景区周边合理布局餐饮、停车、住宿等配套设施。</a:t>
            </a:r>
            <a:endPar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5" name="图片 14"/>
          <p:cNvPicPr>
            <a:picLocks noChangeAspect="1"/>
          </p:cNvPicPr>
          <p:nvPr/>
        </p:nvPicPr>
        <p:blipFill>
          <a:blip r:embed="rId2"/>
          <a:stretch>
            <a:fillRect/>
          </a:stretch>
        </p:blipFill>
        <p:spPr>
          <a:xfrm>
            <a:off x="10367319" y="62776"/>
            <a:ext cx="833521" cy="763300"/>
          </a:xfrm>
          <a:prstGeom prst="rect">
            <a:avLst/>
          </a:prstGeom>
        </p:spPr>
      </p:pic>
      <p:pic>
        <p:nvPicPr>
          <p:cNvPr id="22" name="图片 21"/>
          <p:cNvPicPr>
            <a:picLocks noChangeAspect="1"/>
          </p:cNvPicPr>
          <p:nvPr/>
        </p:nvPicPr>
        <p:blipFill>
          <a:blip r:embed="rId3"/>
          <a:stretch>
            <a:fillRect/>
          </a:stretch>
        </p:blipFill>
        <p:spPr>
          <a:xfrm>
            <a:off x="11200841" y="62776"/>
            <a:ext cx="890522" cy="761206"/>
          </a:xfrm>
          <a:prstGeom prst="rect">
            <a:avLst/>
          </a:prstGeom>
        </p:spPr>
      </p:pic>
      <p:graphicFrame>
        <p:nvGraphicFramePr>
          <p:cNvPr id="21" name="图表 20"/>
          <p:cNvGraphicFramePr/>
          <p:nvPr/>
        </p:nvGraphicFramePr>
        <p:xfrm>
          <a:off x="5053841" y="1345096"/>
          <a:ext cx="6480000" cy="5068956"/>
        </p:xfrm>
        <a:graphic>
          <a:graphicData uri="http://schemas.openxmlformats.org/drawingml/2006/chart">
            <c:chart xmlns:c="http://schemas.openxmlformats.org/drawingml/2006/chart" xmlns:r="http://schemas.openxmlformats.org/officeDocument/2006/relationships" r:id="rId1"/>
          </a:graphicData>
        </a:graphic>
      </p:graphicFrame>
      <p:sp>
        <p:nvSpPr>
          <p:cNvPr id="18" name="文本框 17"/>
          <p:cNvSpPr txBox="1"/>
          <p:nvPr/>
        </p:nvSpPr>
        <p:spPr>
          <a:xfrm>
            <a:off x="10212982" y="1603513"/>
            <a:ext cx="1142194" cy="276999"/>
          </a:xfrm>
          <a:prstGeom prst="rect">
            <a:avLst/>
          </a:prstGeom>
          <a:noFill/>
        </p:spPr>
        <p:txBody>
          <a:bodyPr wrap="square" rtlCol="0">
            <a:spAutoFit/>
          </a:bodyPr>
          <a:lstStyle/>
          <a:p>
            <a:r>
              <a:rPr lang="zh-CN" altLang="en-US" sz="1200" dirty="0">
                <a:solidFill>
                  <a:schemeClr val="bg1"/>
                </a:solidFill>
              </a:rPr>
              <a:t>单位：万人次</a:t>
            </a:r>
            <a:endParaRPr lang="zh-CN" altLang="en-US" sz="1200" dirty="0">
              <a:solidFill>
                <a:schemeClr val="bg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a:solidFill>
                  <a:prstClr val="black"/>
                </a:solidFill>
                <a:latin typeface="黑体" panose="02010609060101010101" pitchFamily="49" charset="-122"/>
                <a:ea typeface="黑体" panose="02010609060101010101" pitchFamily="49" charset="-122"/>
              </a:rPr>
              <a:t>背景</a:t>
            </a:r>
            <a:endParaRPr lang="zh-CN" altLang="en-US" sz="2800" dirty="0">
              <a:solidFill>
                <a:prstClr val="black"/>
              </a:solidFill>
              <a:latin typeface="黑体" panose="02010609060101010101" pitchFamily="49" charset="-122"/>
              <a:ea typeface="黑体" panose="02010609060101010101" pitchFamily="49" charset="-122"/>
            </a:endParaRPr>
          </a:p>
        </p:txBody>
      </p:sp>
      <p:sp>
        <p:nvSpPr>
          <p:cNvPr id="2" name="矩形 1"/>
          <p:cNvSpPr/>
          <p:nvPr/>
        </p:nvSpPr>
        <p:spPr>
          <a:xfrm>
            <a:off x="1114660" y="1371296"/>
            <a:ext cx="9960159" cy="4909036"/>
          </a:xfrm>
          <a:prstGeom prst="rect">
            <a:avLst/>
          </a:prstGeom>
        </p:spPr>
        <p:txBody>
          <a:bodyPr wrap="square">
            <a:spAutoFit/>
          </a:bodyPr>
          <a:lstStyle/>
          <a:p>
            <a:pPr algn="just">
              <a:spcAft>
                <a:spcPts val="0"/>
              </a:spcAft>
            </a:pPr>
            <a:endParaRPr lang="zh-CN" altLang="zh-CN"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为深入贯彻党的十八大和十八届五中全会精神，认真贯彻落实《国家旅游局办公室关于印发“十三五”全国旅游信息化规划的通知》（旅办发〔</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2016</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346</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号）和《广东省旅游局关于印发〈广东省旅游业发展“十三五”规划〉的通知》（粤旅办〔</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2017</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17</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号），推动旅游业创新、协调、绿色、开放、共享发展，促进旅游业转型升级、提质增效，充分发挥旅游业的综合优势和带动作用，积极运用互联网推动旅游业产品业态创新、发展模式变革、服务效能提高，促使旅游产业各方愈加重视旅游信息化的发展，提高各类旅游突发事件应急处置能力和游客大数据分析能力，</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深圳文体旅游局与中国联通公司合作，利用联通用户基本信息及位置轨迹信息对</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外省市来深游客、深圳本地游客、经深圳游港澳游客</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进行大数据分析，</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科学准确地反映深圳旅游市场发展的总体状况及来深游客的交通方式、停留时间等情况，掌握深圳旅游业的发展动态，为深圳市旅游监督管理局掌握游客群体性信息</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规划深圳旅游市场发展提供数据支撑。</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p>
            <a:pPr indent="355600" algn="just">
              <a:lnSpc>
                <a:spcPct val="150000"/>
              </a:lnSpc>
              <a:spcAft>
                <a:spcPts val="0"/>
              </a:spcAft>
            </a:pP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1"/>
          <a:stretch>
            <a:fillRect/>
          </a:stretch>
        </p:blipFill>
        <p:spPr>
          <a:xfrm>
            <a:off x="10367319" y="62776"/>
            <a:ext cx="833521" cy="763300"/>
          </a:xfrm>
          <a:prstGeom prst="rect">
            <a:avLst/>
          </a:prstGeom>
        </p:spPr>
      </p:pic>
      <p:pic>
        <p:nvPicPr>
          <p:cNvPr id="9" name="图片 8"/>
          <p:cNvPicPr>
            <a:picLocks noChangeAspect="1"/>
          </p:cNvPicPr>
          <p:nvPr/>
        </p:nvPicPr>
        <p:blipFill>
          <a:blip r:embed="rId2"/>
          <a:stretch>
            <a:fillRect/>
          </a:stretch>
        </p:blipFill>
        <p:spPr>
          <a:xfrm>
            <a:off x="11200841" y="62776"/>
            <a:ext cx="890522" cy="761206"/>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a:solidFill>
                  <a:prstClr val="black"/>
                </a:solidFill>
                <a:latin typeface="黑体" panose="02010609060101010101" pitchFamily="49" charset="-122"/>
                <a:ea typeface="黑体" panose="02010609060101010101" pitchFamily="49" charset="-122"/>
              </a:rPr>
              <a:t>热门商圈分析</a:t>
            </a:r>
            <a:endParaRPr lang="zh-CN" altLang="en-US" sz="2800" dirty="0">
              <a:solidFill>
                <a:prstClr val="black"/>
              </a:solidFill>
              <a:latin typeface="黑体" panose="02010609060101010101" pitchFamily="49" charset="-122"/>
              <a:ea typeface="黑体" panose="02010609060101010101" pitchFamily="49" charset="-122"/>
            </a:endParaRPr>
          </a:p>
        </p:txBody>
      </p:sp>
      <p:sp>
        <p:nvSpPr>
          <p:cNvPr id="7" name="矩形 6"/>
          <p:cNvSpPr/>
          <p:nvPr/>
        </p:nvSpPr>
        <p:spPr>
          <a:xfrm>
            <a:off x="437928" y="4615280"/>
            <a:ext cx="1957270" cy="1308050"/>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TOP1 </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a:lnSpc>
                <a:spcPct val="150000"/>
              </a:lnSpc>
            </a:pP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华强</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北</a:t>
            </a:r>
            <a:r>
              <a:rPr lang="en-US" altLang="zh-CN"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661</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endParaRPr lang="zh-CN" altLang="zh-CN"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矩形 7"/>
          <p:cNvSpPr/>
          <p:nvPr/>
        </p:nvSpPr>
        <p:spPr>
          <a:xfrm>
            <a:off x="2811424" y="4615280"/>
            <a:ext cx="1957270" cy="1308050"/>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TOP2 </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lvl="0" indent="355600">
              <a:lnSpc>
                <a:spcPct val="150000"/>
              </a:lnSpc>
            </a:pP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人民</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南</a:t>
            </a:r>
            <a:r>
              <a:rPr lang="en-US" altLang="zh-CN"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549</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endParaRPr lang="zh-CN" altLang="zh-CN" sz="1400"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 name="矩形 8"/>
          <p:cNvSpPr/>
          <p:nvPr/>
        </p:nvSpPr>
        <p:spPr>
          <a:xfrm>
            <a:off x="5162248" y="4615280"/>
            <a:ext cx="2115375" cy="1308050"/>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TOP3 </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lvl="0" indent="355600">
              <a:lnSpc>
                <a:spcPct val="150000"/>
              </a:lnSpc>
            </a:pP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东门</a:t>
            </a:r>
            <a:r>
              <a:rPr lang="en-US" altLang="zh-CN"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521</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7" name="矩形 16"/>
          <p:cNvSpPr/>
          <p:nvPr/>
        </p:nvSpPr>
        <p:spPr>
          <a:xfrm>
            <a:off x="7399127" y="4615280"/>
            <a:ext cx="1957270" cy="1308050"/>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TOP4 </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lvl="0" indent="355600">
              <a:lnSpc>
                <a:spcPct val="150000"/>
              </a:lnSpc>
            </a:pP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深南</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中</a:t>
            </a:r>
            <a:r>
              <a:rPr lang="en-US" altLang="zh-CN"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282</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endParaRPr lang="zh-CN" altLang="zh-CN" sz="1400"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9" name="矩形 18"/>
          <p:cNvSpPr/>
          <p:nvPr/>
        </p:nvSpPr>
        <p:spPr>
          <a:xfrm>
            <a:off x="9749952" y="4615280"/>
            <a:ext cx="1957270" cy="1308050"/>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TOP5</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indent="355600">
              <a:lnSpc>
                <a:spcPct val="150000"/>
              </a:lnSpc>
            </a:pP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华侨</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城</a:t>
            </a:r>
            <a:r>
              <a:rPr lang="en-US" altLang="zh-CN"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108</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endParaRPr lang="zh-CN" altLang="zh-CN" sz="1400"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0" name="矩形 19"/>
          <p:cNvSpPr/>
          <p:nvPr/>
        </p:nvSpPr>
        <p:spPr>
          <a:xfrm>
            <a:off x="597005" y="751620"/>
            <a:ext cx="10864406" cy="2000548"/>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来深圳游客游览的</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个热门商圈中，华强北商</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圈</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661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人次、人民南商</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圈</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549</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人次，东门商</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圈</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521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人次，深南中商</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圈</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282</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人次，华侨城商</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圈</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108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人次，建议与工商部门协同做好商圈的经营管理工作，保证商圈正常、有顺、诚信经营，为游客提供良好的购物体验。</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0" name="灯片编号占位符 9"/>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5" name="图片 14"/>
          <p:cNvPicPr>
            <a:picLocks noChangeAspect="1"/>
          </p:cNvPicPr>
          <p:nvPr/>
        </p:nvPicPr>
        <p:blipFill>
          <a:blip r:embed="rId1"/>
          <a:stretch>
            <a:fillRect/>
          </a:stretch>
        </p:blipFill>
        <p:spPr>
          <a:xfrm>
            <a:off x="10367319" y="62776"/>
            <a:ext cx="833521" cy="763300"/>
          </a:xfrm>
          <a:prstGeom prst="rect">
            <a:avLst/>
          </a:prstGeom>
        </p:spPr>
      </p:pic>
      <p:pic>
        <p:nvPicPr>
          <p:cNvPr id="21" name="图片 20"/>
          <p:cNvPicPr>
            <a:picLocks noChangeAspect="1"/>
          </p:cNvPicPr>
          <p:nvPr/>
        </p:nvPicPr>
        <p:blipFill>
          <a:blip r:embed="rId2"/>
          <a:stretch>
            <a:fillRect/>
          </a:stretch>
        </p:blipFill>
        <p:spPr>
          <a:xfrm>
            <a:off x="11200841" y="62776"/>
            <a:ext cx="890522" cy="761206"/>
          </a:xfrm>
          <a:prstGeom prst="rect">
            <a:avLst/>
          </a:prstGeom>
        </p:spPr>
      </p:pic>
      <p:pic>
        <p:nvPicPr>
          <p:cNvPr id="12" name="图片 11"/>
          <p:cNvPicPr>
            <a:picLocks noChangeAspect="1"/>
          </p:cNvPicPr>
          <p:nvPr/>
        </p:nvPicPr>
        <p:blipFill>
          <a:blip r:embed="rId3"/>
          <a:stretch>
            <a:fillRect/>
          </a:stretch>
        </p:blipFill>
        <p:spPr>
          <a:xfrm>
            <a:off x="437928" y="3291645"/>
            <a:ext cx="2073596" cy="1576716"/>
          </a:xfrm>
          <a:prstGeom prst="rect">
            <a:avLst/>
          </a:prstGeom>
        </p:spPr>
      </p:pic>
      <p:pic>
        <p:nvPicPr>
          <p:cNvPr id="13" name="图片 12"/>
          <p:cNvPicPr>
            <a:picLocks noChangeAspect="1"/>
          </p:cNvPicPr>
          <p:nvPr/>
        </p:nvPicPr>
        <p:blipFill>
          <a:blip r:embed="rId4"/>
          <a:stretch>
            <a:fillRect/>
          </a:stretch>
        </p:blipFill>
        <p:spPr>
          <a:xfrm>
            <a:off x="2749718" y="3291645"/>
            <a:ext cx="2127783" cy="1576716"/>
          </a:xfrm>
          <a:prstGeom prst="rect">
            <a:avLst/>
          </a:prstGeom>
        </p:spPr>
      </p:pic>
      <p:pic>
        <p:nvPicPr>
          <p:cNvPr id="14" name="图片 13"/>
          <p:cNvPicPr>
            <a:picLocks noChangeAspect="1"/>
          </p:cNvPicPr>
          <p:nvPr/>
        </p:nvPicPr>
        <p:blipFill>
          <a:blip r:embed="rId5"/>
          <a:stretch>
            <a:fillRect/>
          </a:stretch>
        </p:blipFill>
        <p:spPr>
          <a:xfrm>
            <a:off x="9732973" y="3291645"/>
            <a:ext cx="2067180" cy="1537134"/>
          </a:xfrm>
          <a:prstGeom prst="rect">
            <a:avLst/>
          </a:prstGeom>
        </p:spPr>
      </p:pic>
      <p:pic>
        <p:nvPicPr>
          <p:cNvPr id="23" name="图片 22"/>
          <p:cNvPicPr>
            <a:picLocks noChangeAspect="1"/>
          </p:cNvPicPr>
          <p:nvPr/>
        </p:nvPicPr>
        <p:blipFill>
          <a:blip r:embed="rId6"/>
          <a:stretch>
            <a:fillRect/>
          </a:stretch>
        </p:blipFill>
        <p:spPr>
          <a:xfrm>
            <a:off x="5115695" y="3291645"/>
            <a:ext cx="2113497" cy="1568246"/>
          </a:xfrm>
          <a:prstGeom prst="rect">
            <a:avLst/>
          </a:prstGeom>
        </p:spPr>
      </p:pic>
      <p:pic>
        <p:nvPicPr>
          <p:cNvPr id="24" name="图片 23"/>
          <p:cNvPicPr>
            <a:picLocks noChangeAspect="1"/>
          </p:cNvPicPr>
          <p:nvPr/>
        </p:nvPicPr>
        <p:blipFill>
          <a:blip r:embed="rId7"/>
          <a:stretch>
            <a:fillRect/>
          </a:stretch>
        </p:blipFill>
        <p:spPr>
          <a:xfrm>
            <a:off x="7467386" y="3291645"/>
            <a:ext cx="2027392" cy="1574612"/>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a:solidFill>
                  <a:prstClr val="black"/>
                </a:solidFill>
                <a:latin typeface="黑体" panose="02010609060101010101" pitchFamily="49" charset="-122"/>
                <a:ea typeface="黑体" panose="02010609060101010101" pitchFamily="49" charset="-122"/>
              </a:rPr>
              <a:t>热门旅游</a:t>
            </a:r>
            <a:r>
              <a:rPr lang="en-US" altLang="zh-CN" sz="2800" dirty="0">
                <a:solidFill>
                  <a:prstClr val="black"/>
                </a:solidFill>
                <a:latin typeface="黑体" panose="02010609060101010101" pitchFamily="49" charset="-122"/>
                <a:ea typeface="黑体" panose="02010609060101010101" pitchFamily="49" charset="-122"/>
              </a:rPr>
              <a:t>APP</a:t>
            </a:r>
            <a:r>
              <a:rPr lang="zh-CN" altLang="en-US" sz="2800" dirty="0">
                <a:solidFill>
                  <a:prstClr val="black"/>
                </a:solidFill>
                <a:latin typeface="黑体" panose="02010609060101010101" pitchFamily="49" charset="-122"/>
                <a:ea typeface="黑体" panose="02010609060101010101" pitchFamily="49" charset="-122"/>
              </a:rPr>
              <a:t>使用分析</a:t>
            </a:r>
            <a:endParaRPr lang="zh-CN" altLang="en-US" sz="2800" dirty="0">
              <a:solidFill>
                <a:prstClr val="black"/>
              </a:solidFill>
              <a:latin typeface="黑体" panose="02010609060101010101" pitchFamily="49" charset="-122"/>
              <a:ea typeface="黑体" panose="02010609060101010101" pitchFamily="49" charset="-122"/>
            </a:endParaRPr>
          </a:p>
        </p:txBody>
      </p:sp>
      <p:sp>
        <p:nvSpPr>
          <p:cNvPr id="7" name="矩形 6"/>
          <p:cNvSpPr/>
          <p:nvPr/>
        </p:nvSpPr>
        <p:spPr>
          <a:xfrm>
            <a:off x="592217" y="4140730"/>
            <a:ext cx="1957270" cy="1400383"/>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TOP1 </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indent="355600">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携程 </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58%</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矩形 7"/>
          <p:cNvSpPr/>
          <p:nvPr/>
        </p:nvSpPr>
        <p:spPr>
          <a:xfrm>
            <a:off x="2943042" y="4140730"/>
            <a:ext cx="1957270" cy="1400383"/>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TOP2 </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lvl="0" indent="90805">
              <a:lnSpc>
                <a:spcPct val="150000"/>
              </a:lnSpc>
            </a:pP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去哪儿 </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14%</a:t>
            </a:r>
            <a:endParaRPr lang="zh-CN"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 name="矩形 8"/>
          <p:cNvSpPr/>
          <p:nvPr/>
        </p:nvSpPr>
        <p:spPr>
          <a:xfrm>
            <a:off x="5234232" y="4140730"/>
            <a:ext cx="2115375" cy="1400383"/>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TOP3 </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indent="355600">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同程旅游</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7" name="矩形 16"/>
          <p:cNvSpPr/>
          <p:nvPr/>
        </p:nvSpPr>
        <p:spPr>
          <a:xfrm>
            <a:off x="7623506" y="4185504"/>
            <a:ext cx="1957270" cy="1400383"/>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smtClean="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TOP4 </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lvl="0">
              <a:lnSpc>
                <a:spcPct val="150000"/>
              </a:lnSpc>
            </a:pP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  航旅纵横</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 </a:t>
            </a:r>
            <a:r>
              <a:rPr lang="en-US" altLang="zh-CN"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5%</a:t>
            </a:r>
            <a:endParaRPr lang="zh-CN"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9" name="矩形 18"/>
          <p:cNvSpPr/>
          <p:nvPr/>
        </p:nvSpPr>
        <p:spPr>
          <a:xfrm>
            <a:off x="9630706" y="4185503"/>
            <a:ext cx="2306745" cy="1400383"/>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smtClean="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TOP5</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lvl="0">
              <a:lnSpc>
                <a:spcPct val="150000"/>
              </a:lnSpc>
            </a:pP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蚂蜂窝自由行 </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4</a:t>
            </a:r>
            <a:r>
              <a:rPr lang="en-US" altLang="zh-CN"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0" name="矩形 19"/>
          <p:cNvSpPr/>
          <p:nvPr/>
        </p:nvSpPr>
        <p:spPr>
          <a:xfrm>
            <a:off x="592217" y="1029785"/>
            <a:ext cx="10850445" cy="1200329"/>
          </a:xfrm>
          <a:prstGeom prst="rect">
            <a:avLst/>
          </a:prstGeom>
        </p:spPr>
        <p:txBody>
          <a:bodyPr wrap="square">
            <a:spAutoFit/>
          </a:bodyPr>
          <a:lstStyle/>
          <a:p>
            <a:pPr indent="355600" algn="just">
              <a:lnSpc>
                <a:spcPct val="200000"/>
              </a:lnSpc>
            </a:pPr>
            <a:r>
              <a:rPr lang="en-US" altLang="zh-CN" sz="1600" kern="100" dirty="0">
                <a:solidFill>
                  <a:schemeClr val="bg1"/>
                </a:solidFill>
                <a:latin typeface="Calibri" panose="020F0502020204030204" pitchFamily="34" charset="0"/>
                <a:cs typeface="Times New Roman" panose="02020603050405020304" pitchFamily="18" charset="0"/>
              </a:rPr>
              <a:t> </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来深圳游客使用的热门旅游相关的</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APP</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前五位依次是携程网、去哪网、同程旅游、航旅</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纵横和蚂蜂</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窝自由</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行，</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建议发布旅游信息可选择此类主流</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APP</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进行推送，以便有效宣传及引导游客。</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791732" y="2984096"/>
            <a:ext cx="1303022" cy="1237871"/>
          </a:xfrm>
          <a:prstGeom prst="rect">
            <a:avLst/>
          </a:prstGeom>
        </p:spPr>
      </p:pic>
      <p:pic>
        <p:nvPicPr>
          <p:cNvPr id="12" name="图片 11"/>
          <p:cNvPicPr>
            <a:picLocks noChangeAspect="1"/>
          </p:cNvPicPr>
          <p:nvPr/>
        </p:nvPicPr>
        <p:blipFill>
          <a:blip r:embed="rId2"/>
          <a:stretch>
            <a:fillRect/>
          </a:stretch>
        </p:blipFill>
        <p:spPr>
          <a:xfrm>
            <a:off x="3064741" y="2984096"/>
            <a:ext cx="1376166" cy="1291566"/>
          </a:xfrm>
          <a:prstGeom prst="rect">
            <a:avLst/>
          </a:prstGeom>
        </p:spPr>
      </p:pic>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6" name="图片 15"/>
          <p:cNvPicPr>
            <a:picLocks noChangeAspect="1"/>
          </p:cNvPicPr>
          <p:nvPr/>
        </p:nvPicPr>
        <p:blipFill>
          <a:blip r:embed="rId3"/>
          <a:stretch>
            <a:fillRect/>
          </a:stretch>
        </p:blipFill>
        <p:spPr>
          <a:xfrm>
            <a:off x="10367319" y="62776"/>
            <a:ext cx="833521" cy="763300"/>
          </a:xfrm>
          <a:prstGeom prst="rect">
            <a:avLst/>
          </a:prstGeom>
        </p:spPr>
      </p:pic>
      <p:pic>
        <p:nvPicPr>
          <p:cNvPr id="18" name="图片 17"/>
          <p:cNvPicPr>
            <a:picLocks noChangeAspect="1"/>
          </p:cNvPicPr>
          <p:nvPr/>
        </p:nvPicPr>
        <p:blipFill>
          <a:blip r:embed="rId4"/>
          <a:stretch>
            <a:fillRect/>
          </a:stretch>
        </p:blipFill>
        <p:spPr>
          <a:xfrm>
            <a:off x="11200841" y="62776"/>
            <a:ext cx="890522" cy="761206"/>
          </a:xfrm>
          <a:prstGeom prst="rect">
            <a:avLst/>
          </a:prstGeom>
        </p:spPr>
      </p:pic>
      <p:pic>
        <p:nvPicPr>
          <p:cNvPr id="5" name="图片 4"/>
          <p:cNvPicPr>
            <a:picLocks noChangeAspect="1"/>
          </p:cNvPicPr>
          <p:nvPr/>
        </p:nvPicPr>
        <p:blipFill>
          <a:blip r:embed="rId5"/>
          <a:stretch>
            <a:fillRect/>
          </a:stretch>
        </p:blipFill>
        <p:spPr>
          <a:xfrm>
            <a:off x="9853908" y="2998394"/>
            <a:ext cx="1386142" cy="1315958"/>
          </a:xfrm>
          <a:prstGeom prst="rect">
            <a:avLst/>
          </a:prstGeom>
        </p:spPr>
      </p:pic>
      <p:pic>
        <p:nvPicPr>
          <p:cNvPr id="6" name="图片 5"/>
          <p:cNvPicPr>
            <a:picLocks noChangeAspect="1"/>
          </p:cNvPicPr>
          <p:nvPr/>
        </p:nvPicPr>
        <p:blipFill>
          <a:blip r:embed="rId6"/>
          <a:stretch>
            <a:fillRect/>
          </a:stretch>
        </p:blipFill>
        <p:spPr>
          <a:xfrm>
            <a:off x="5410894" y="2954449"/>
            <a:ext cx="1384881" cy="1267518"/>
          </a:xfrm>
          <a:prstGeom prst="rect">
            <a:avLst/>
          </a:prstGeom>
        </p:spPr>
      </p:pic>
      <p:pic>
        <p:nvPicPr>
          <p:cNvPr id="10" name="图片 9"/>
          <p:cNvPicPr>
            <a:picLocks noChangeAspect="1"/>
          </p:cNvPicPr>
          <p:nvPr/>
        </p:nvPicPr>
        <p:blipFill>
          <a:blip r:embed="rId7"/>
          <a:stretch>
            <a:fillRect/>
          </a:stretch>
        </p:blipFill>
        <p:spPr>
          <a:xfrm>
            <a:off x="7746228" y="2998394"/>
            <a:ext cx="1297221" cy="129722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574393" y="898498"/>
            <a:ext cx="8802071" cy="4826441"/>
            <a:chOff x="1266663" y="1454150"/>
            <a:chExt cx="6235762" cy="3636243"/>
          </a:xfrm>
        </p:grpSpPr>
        <p:sp>
          <p:nvSpPr>
            <p:cNvPr id="5" name="任意多边形 4"/>
            <p:cNvSpPr/>
            <p:nvPr/>
          </p:nvSpPr>
          <p:spPr bwMode="auto">
            <a:xfrm>
              <a:off x="3381273" y="1620795"/>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国内游客深圳游分析</a:t>
              </a:r>
              <a:endParaRPr lang="zh-CN" altLang="en-US" sz="3200" dirty="0">
                <a:solidFill>
                  <a:srgbClr val="09ACCD"/>
                </a:solidFill>
                <a:latin typeface="微软雅黑" panose="020B0503020204020204" pitchFamily="34" charset="-122"/>
                <a:ea typeface="微软雅黑" panose="020B0503020204020204" pitchFamily="34" charset="-122"/>
              </a:endParaRPr>
            </a:p>
          </p:txBody>
        </p:sp>
        <p:sp>
          <p:nvSpPr>
            <p:cNvPr id="6" name="椭圆 5"/>
            <p:cNvSpPr/>
            <p:nvPr/>
          </p:nvSpPr>
          <p:spPr bwMode="auto">
            <a:xfrm>
              <a:off x="3543841" y="1771416"/>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3600" dirty="0">
                  <a:solidFill>
                    <a:srgbClr val="FFFFFF"/>
                  </a:solidFill>
                  <a:ea typeface="楷体" panose="02010609060101010101" pitchFamily="49" charset="-122"/>
                  <a:cs typeface="Verdana" panose="020B0604030504040204" pitchFamily="34" charset="0"/>
                </a:rPr>
                <a:t>A</a:t>
              </a:r>
              <a:endParaRPr lang="zh-CN" altLang="en-US" sz="3600" dirty="0">
                <a:solidFill>
                  <a:srgbClr val="FFFFFF"/>
                </a:solidFill>
                <a:ea typeface="楷体" panose="02010609060101010101" pitchFamily="49" charset="-122"/>
                <a:cs typeface="Verdana" panose="020B0604030504040204" pitchFamily="34" charset="0"/>
              </a:endParaRPr>
            </a:p>
          </p:txBody>
        </p:sp>
        <p:sp>
          <p:nvSpPr>
            <p:cNvPr id="7" name="任意多边形 6"/>
            <p:cNvSpPr/>
            <p:nvPr/>
          </p:nvSpPr>
          <p:spPr bwMode="auto">
            <a:xfrm>
              <a:off x="3381275" y="2898059"/>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600" b="1" dirty="0">
                  <a:solidFill>
                    <a:srgbClr val="09ACC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深圳国内游游客分析</a:t>
              </a:r>
              <a:endParaRPr lang="zh-CN" altLang="en-US" sz="3600" b="1" dirty="0">
                <a:solidFill>
                  <a:srgbClr val="09ACC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椭圆 7"/>
            <p:cNvSpPr/>
            <p:nvPr/>
          </p:nvSpPr>
          <p:spPr bwMode="auto">
            <a:xfrm>
              <a:off x="3543840" y="3047826"/>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rPr>
                <a:t>B</a:t>
              </a:r>
              <a:endParaRPr lang="zh-CN" altLang="en-US"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endParaRPr>
            </a:p>
          </p:txBody>
        </p:sp>
        <p:sp>
          <p:nvSpPr>
            <p:cNvPr id="9" name="任意多边形 8"/>
            <p:cNvSpPr/>
            <p:nvPr/>
          </p:nvSpPr>
          <p:spPr bwMode="auto">
            <a:xfrm>
              <a:off x="3381273" y="4182343"/>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深圳出境游游客分析</a:t>
              </a:r>
              <a:endParaRPr lang="zh-CN" altLang="en-US" sz="3200" dirty="0">
                <a:solidFill>
                  <a:srgbClr val="09ACCD"/>
                </a:solidFill>
                <a:latin typeface="微软雅黑" panose="020B0503020204020204" pitchFamily="34" charset="-122"/>
                <a:ea typeface="微软雅黑" panose="020B0503020204020204" pitchFamily="34" charset="-122"/>
              </a:endParaRPr>
            </a:p>
          </p:txBody>
        </p:sp>
        <p:sp>
          <p:nvSpPr>
            <p:cNvPr id="10" name="椭圆 9"/>
            <p:cNvSpPr/>
            <p:nvPr/>
          </p:nvSpPr>
          <p:spPr bwMode="auto">
            <a:xfrm>
              <a:off x="3543841" y="4340891"/>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sz="3600" dirty="0">
                  <a:solidFill>
                    <a:srgbClr val="FFFFFF"/>
                  </a:solidFill>
                  <a:ea typeface="楷体" panose="02010609060101010101" pitchFamily="49" charset="-122"/>
                  <a:cs typeface="Verdana" panose="020B0604030504040204" pitchFamily="34" charset="0"/>
                </a:rPr>
                <a:t>C</a:t>
              </a:r>
              <a:endParaRPr lang="zh-CN" altLang="en-US" sz="3600" dirty="0">
                <a:solidFill>
                  <a:srgbClr val="FFFFFF"/>
                </a:solidFill>
                <a:ea typeface="楷体" panose="02010609060101010101" pitchFamily="49" charset="-122"/>
                <a:cs typeface="Verdana" panose="020B0604030504040204" pitchFamily="34" charset="0"/>
              </a:endParaRPr>
            </a:p>
          </p:txBody>
        </p:sp>
        <p:sp>
          <p:nvSpPr>
            <p:cNvPr id="11" name="文本框 8"/>
            <p:cNvSpPr txBox="1">
              <a:spLocks noChangeArrowheads="1"/>
            </p:cNvSpPr>
            <p:nvPr/>
          </p:nvSpPr>
          <p:spPr bwMode="auto">
            <a:xfrm>
              <a:off x="1949941" y="2449958"/>
              <a:ext cx="615423"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en-US" altLang="zh-CN" sz="4800" dirty="0">
                  <a:solidFill>
                    <a:srgbClr val="EEEEEE"/>
                  </a:solidFill>
                  <a:latin typeface="微软雅黑" panose="020B0503020204020204" pitchFamily="34" charset="-122"/>
                  <a:ea typeface="微软雅黑" panose="020B0503020204020204" pitchFamily="34" charset="-122"/>
                </a:rPr>
                <a:t>Contents</a:t>
              </a:r>
              <a:endParaRPr lang="en-US" altLang="zh-CN" sz="4000" dirty="0">
                <a:solidFill>
                  <a:srgbClr val="EEEEEE"/>
                </a:solidFill>
                <a:latin typeface="微软雅黑" panose="020B0503020204020204" pitchFamily="34" charset="-122"/>
                <a:ea typeface="微软雅黑" panose="020B0503020204020204" pitchFamily="34" charset="-122"/>
              </a:endParaRPr>
            </a:p>
          </p:txBody>
        </p:sp>
        <p:sp>
          <p:nvSpPr>
            <p:cNvPr id="12" name="椭圆 11"/>
            <p:cNvSpPr/>
            <p:nvPr/>
          </p:nvSpPr>
          <p:spPr>
            <a:xfrm>
              <a:off x="1549236" y="1454150"/>
              <a:ext cx="869950" cy="869950"/>
            </a:xfrm>
            <a:prstGeom prst="ellipse">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目</a:t>
              </a:r>
              <a:endParaRPr lang="zh-CN" altLang="en-US" sz="4800" b="1" dirty="0">
                <a:solidFill>
                  <a:srgbClr val="0ABBDC"/>
                </a:solidFill>
              </a:endParaRPr>
            </a:p>
          </p:txBody>
        </p:sp>
        <p:sp>
          <p:nvSpPr>
            <p:cNvPr id="13" name="椭圆 12"/>
            <p:cNvSpPr/>
            <p:nvPr/>
          </p:nvSpPr>
          <p:spPr>
            <a:xfrm>
              <a:off x="1266663" y="2133600"/>
              <a:ext cx="682625" cy="682625"/>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录</a:t>
              </a:r>
              <a:endParaRPr lang="zh-CN" altLang="en-US" sz="4800" b="1" dirty="0">
                <a:solidFill>
                  <a:srgbClr val="0ABBDC"/>
                </a:solidFill>
              </a:endParaRPr>
            </a:p>
          </p:txBody>
        </p:sp>
      </p:gr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深圳国内游游客日走势</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16835" y="1908322"/>
            <a:ext cx="3917574" cy="3970318"/>
          </a:xfrm>
          <a:prstGeom prst="rect">
            <a:avLst/>
          </a:prstGeom>
        </p:spPr>
        <p:txBody>
          <a:bodyPr wrap="square">
            <a:spAutoFit/>
          </a:bodyPr>
          <a:lstStyle/>
          <a:p>
            <a:pPr indent="355600" algn="just">
              <a:lnSpc>
                <a:spcPct val="200000"/>
              </a:lnSpc>
              <a:spcAft>
                <a:spcPts val="0"/>
              </a:spcAft>
            </a:pP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2018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从深圳出发到国内其它省市旅游的游客</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1594.8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每日在外旅游的游客数量如</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右图所示，其中</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日劳动节假期</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期间，呈现出行客流高峰。建议重要节日前一周在主要交通枢纽布置相关餐饮、交通、住宿指引。</a:t>
            </a:r>
            <a:endParaRPr lang="zh-CN" altLang="en-US" dirty="0"/>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graphicFrame>
        <p:nvGraphicFramePr>
          <p:cNvPr id="12" name="图表 11"/>
          <p:cNvGraphicFramePr/>
          <p:nvPr/>
        </p:nvGraphicFramePr>
        <p:xfrm>
          <a:off x="4777408" y="1985196"/>
          <a:ext cx="6868693" cy="403985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深圳国内游游客停留天数分析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658420" y="1737756"/>
            <a:ext cx="4201706" cy="3108543"/>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从深圳出发</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国到内</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游游客停留天数总体分布：停留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62.0%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19.0%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天以上</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6" name="图表 5"/>
          <p:cNvGraphicFramePr/>
          <p:nvPr/>
        </p:nvGraphicFramePr>
        <p:xfrm>
          <a:off x="5287297" y="1902543"/>
          <a:ext cx="6426091" cy="4105294"/>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1.1</a:t>
            </a:r>
            <a:r>
              <a:rPr lang="zh-CN" altLang="en-US" sz="2800" dirty="0">
                <a:solidFill>
                  <a:schemeClr val="tx1"/>
                </a:solidFill>
                <a:latin typeface="黑体" panose="02010609060101010101" pitchFamily="49" charset="-122"/>
                <a:ea typeface="黑体" panose="02010609060101010101" pitchFamily="49" charset="-122"/>
              </a:rPr>
              <a:t>：深圳出发国内一日游客目的地分析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460897" y="738315"/>
            <a:ext cx="10892903"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2018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从深圳外出一日游的游客向往前</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个主要省份是湖南、广西、广东、湖北</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、河南；</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广东省内去向东莞、广州、清远</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、中山、惠州等</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城市较多。</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9" name="图片 8"/>
          <p:cNvPicPr>
            <a:picLocks noChangeAspect="1"/>
          </p:cNvPicPr>
          <p:nvPr/>
        </p:nvPicPr>
        <p:blipFill>
          <a:blip r:embed="rId1"/>
          <a:stretch>
            <a:fillRect/>
          </a:stretch>
        </p:blipFill>
        <p:spPr>
          <a:xfrm>
            <a:off x="10367319" y="62776"/>
            <a:ext cx="833521" cy="763300"/>
          </a:xfrm>
          <a:prstGeom prst="rect">
            <a:avLst/>
          </a:prstGeom>
        </p:spPr>
      </p:pic>
      <p:pic>
        <p:nvPicPr>
          <p:cNvPr id="10" name="图片 9"/>
          <p:cNvPicPr>
            <a:picLocks noChangeAspect="1"/>
          </p:cNvPicPr>
          <p:nvPr/>
        </p:nvPicPr>
        <p:blipFill>
          <a:blip r:embed="rId2"/>
          <a:stretch>
            <a:fillRect/>
          </a:stretch>
        </p:blipFill>
        <p:spPr>
          <a:xfrm>
            <a:off x="11200841" y="62776"/>
            <a:ext cx="890522" cy="761206"/>
          </a:xfrm>
          <a:prstGeom prst="rect">
            <a:avLst/>
          </a:prstGeom>
        </p:spPr>
      </p:pic>
      <p:sp>
        <p:nvSpPr>
          <p:cNvPr id="19" name="矩形 18"/>
          <p:cNvSpPr/>
          <p:nvPr/>
        </p:nvSpPr>
        <p:spPr>
          <a:xfrm>
            <a:off x="4378220" y="2643433"/>
            <a:ext cx="1928191" cy="2862322"/>
          </a:xfrm>
          <a:prstGeom prst="rect">
            <a:avLst/>
          </a:prstGeom>
        </p:spPr>
        <p:txBody>
          <a:bodyPr wrap="square">
            <a:spAutoFit/>
          </a:bodyPr>
          <a:lstStyle/>
          <a:p>
            <a:r>
              <a:rPr lang="en-US" altLang="zh-CN" dirty="0" smtClean="0">
                <a:solidFill>
                  <a:schemeClr val="bg1"/>
                </a:solidFill>
              </a:rPr>
              <a:t>1.</a:t>
            </a:r>
            <a:r>
              <a:rPr lang="zh-CN" altLang="en-US" dirty="0" smtClean="0">
                <a:solidFill>
                  <a:schemeClr val="bg1"/>
                </a:solidFill>
              </a:rPr>
              <a:t>湖南</a:t>
            </a:r>
            <a:r>
              <a:rPr lang="zh-CN" altLang="en-US" dirty="0">
                <a:solidFill>
                  <a:schemeClr val="bg1"/>
                </a:solidFill>
              </a:rPr>
              <a:t>	</a:t>
            </a:r>
            <a:r>
              <a:rPr lang="en-US" altLang="zh-CN" dirty="0">
                <a:solidFill>
                  <a:schemeClr val="bg1"/>
                </a:solidFill>
              </a:rPr>
              <a:t>23.5%</a:t>
            </a:r>
            <a:endParaRPr lang="en-US" altLang="zh-CN" dirty="0">
              <a:solidFill>
                <a:schemeClr val="bg1"/>
              </a:solidFill>
            </a:endParaRPr>
          </a:p>
          <a:p>
            <a:r>
              <a:rPr lang="en-US" altLang="zh-CN" dirty="0" smtClean="0">
                <a:solidFill>
                  <a:schemeClr val="bg1"/>
                </a:solidFill>
              </a:rPr>
              <a:t>2.</a:t>
            </a:r>
            <a:r>
              <a:rPr lang="zh-CN" altLang="en-US" dirty="0" smtClean="0">
                <a:solidFill>
                  <a:schemeClr val="bg1"/>
                </a:solidFill>
              </a:rPr>
              <a:t>广西</a:t>
            </a:r>
            <a:r>
              <a:rPr lang="zh-CN" altLang="en-US" dirty="0">
                <a:solidFill>
                  <a:schemeClr val="bg1"/>
                </a:solidFill>
              </a:rPr>
              <a:t>	</a:t>
            </a:r>
            <a:r>
              <a:rPr lang="en-US" altLang="zh-CN" dirty="0">
                <a:solidFill>
                  <a:schemeClr val="bg1"/>
                </a:solidFill>
              </a:rPr>
              <a:t>10.9%</a:t>
            </a:r>
            <a:endParaRPr lang="en-US" altLang="zh-CN" dirty="0">
              <a:solidFill>
                <a:schemeClr val="bg1"/>
              </a:solidFill>
            </a:endParaRPr>
          </a:p>
          <a:p>
            <a:r>
              <a:rPr lang="en-US" altLang="zh-CN" dirty="0" smtClean="0">
                <a:solidFill>
                  <a:schemeClr val="bg1"/>
                </a:solidFill>
              </a:rPr>
              <a:t>3.</a:t>
            </a:r>
            <a:r>
              <a:rPr lang="zh-CN" altLang="en-US" dirty="0" smtClean="0">
                <a:solidFill>
                  <a:schemeClr val="bg1"/>
                </a:solidFill>
              </a:rPr>
              <a:t>广东</a:t>
            </a:r>
            <a:r>
              <a:rPr lang="zh-CN" altLang="en-US" dirty="0">
                <a:solidFill>
                  <a:schemeClr val="bg1"/>
                </a:solidFill>
              </a:rPr>
              <a:t>	</a:t>
            </a:r>
            <a:r>
              <a:rPr lang="en-US" altLang="zh-CN" dirty="0">
                <a:solidFill>
                  <a:schemeClr val="bg1"/>
                </a:solidFill>
              </a:rPr>
              <a:t>8.6%</a:t>
            </a:r>
            <a:endParaRPr lang="en-US" altLang="zh-CN" dirty="0">
              <a:solidFill>
                <a:schemeClr val="bg1"/>
              </a:solidFill>
            </a:endParaRPr>
          </a:p>
          <a:p>
            <a:r>
              <a:rPr lang="en-US" altLang="zh-CN" dirty="0" smtClean="0">
                <a:solidFill>
                  <a:schemeClr val="bg1"/>
                </a:solidFill>
              </a:rPr>
              <a:t>4.</a:t>
            </a:r>
            <a:r>
              <a:rPr lang="zh-CN" altLang="en-US" dirty="0" smtClean="0">
                <a:solidFill>
                  <a:schemeClr val="bg1"/>
                </a:solidFill>
              </a:rPr>
              <a:t>湖北</a:t>
            </a:r>
            <a:r>
              <a:rPr lang="zh-CN" altLang="en-US" dirty="0">
                <a:solidFill>
                  <a:schemeClr val="bg1"/>
                </a:solidFill>
              </a:rPr>
              <a:t>	</a:t>
            </a:r>
            <a:r>
              <a:rPr lang="en-US" altLang="zh-CN" dirty="0">
                <a:solidFill>
                  <a:schemeClr val="bg1"/>
                </a:solidFill>
              </a:rPr>
              <a:t>8.2%</a:t>
            </a:r>
            <a:endParaRPr lang="en-US" altLang="zh-CN" dirty="0">
              <a:solidFill>
                <a:schemeClr val="bg1"/>
              </a:solidFill>
            </a:endParaRPr>
          </a:p>
          <a:p>
            <a:r>
              <a:rPr lang="en-US" altLang="zh-CN" dirty="0" smtClean="0">
                <a:solidFill>
                  <a:schemeClr val="bg1"/>
                </a:solidFill>
              </a:rPr>
              <a:t>5.</a:t>
            </a:r>
            <a:r>
              <a:rPr lang="zh-CN" altLang="en-US" dirty="0" smtClean="0">
                <a:solidFill>
                  <a:schemeClr val="bg1"/>
                </a:solidFill>
              </a:rPr>
              <a:t>河南</a:t>
            </a:r>
            <a:r>
              <a:rPr lang="zh-CN" altLang="en-US" dirty="0">
                <a:solidFill>
                  <a:schemeClr val="bg1"/>
                </a:solidFill>
              </a:rPr>
              <a:t>	</a:t>
            </a:r>
            <a:r>
              <a:rPr lang="en-US" altLang="zh-CN" dirty="0">
                <a:solidFill>
                  <a:schemeClr val="bg1"/>
                </a:solidFill>
              </a:rPr>
              <a:t>6.5%</a:t>
            </a:r>
            <a:endParaRPr lang="en-US" altLang="zh-CN" dirty="0">
              <a:solidFill>
                <a:schemeClr val="bg1"/>
              </a:solidFill>
            </a:endParaRPr>
          </a:p>
          <a:p>
            <a:r>
              <a:rPr lang="en-US" altLang="zh-CN" dirty="0" smtClean="0">
                <a:solidFill>
                  <a:schemeClr val="bg1"/>
                </a:solidFill>
              </a:rPr>
              <a:t>6.</a:t>
            </a:r>
            <a:r>
              <a:rPr lang="zh-CN" altLang="en-US" dirty="0" smtClean="0">
                <a:solidFill>
                  <a:schemeClr val="bg1"/>
                </a:solidFill>
              </a:rPr>
              <a:t>江西</a:t>
            </a:r>
            <a:r>
              <a:rPr lang="zh-CN" altLang="en-US" dirty="0">
                <a:solidFill>
                  <a:schemeClr val="bg1"/>
                </a:solidFill>
              </a:rPr>
              <a:t>	</a:t>
            </a:r>
            <a:r>
              <a:rPr lang="en-US" altLang="zh-CN" dirty="0">
                <a:solidFill>
                  <a:schemeClr val="bg1"/>
                </a:solidFill>
              </a:rPr>
              <a:t>6.4%</a:t>
            </a:r>
            <a:endParaRPr lang="en-US" altLang="zh-CN" dirty="0">
              <a:solidFill>
                <a:schemeClr val="bg1"/>
              </a:solidFill>
            </a:endParaRPr>
          </a:p>
          <a:p>
            <a:r>
              <a:rPr lang="en-US" altLang="zh-CN" dirty="0" smtClean="0">
                <a:solidFill>
                  <a:schemeClr val="bg1"/>
                </a:solidFill>
              </a:rPr>
              <a:t>7.</a:t>
            </a:r>
            <a:r>
              <a:rPr lang="zh-CN" altLang="en-US" dirty="0" smtClean="0">
                <a:solidFill>
                  <a:schemeClr val="bg1"/>
                </a:solidFill>
              </a:rPr>
              <a:t>四川</a:t>
            </a:r>
            <a:r>
              <a:rPr lang="zh-CN" altLang="en-US" dirty="0">
                <a:solidFill>
                  <a:schemeClr val="bg1"/>
                </a:solidFill>
              </a:rPr>
              <a:t>	</a:t>
            </a:r>
            <a:r>
              <a:rPr lang="en-US" altLang="zh-CN" dirty="0">
                <a:solidFill>
                  <a:schemeClr val="bg1"/>
                </a:solidFill>
              </a:rPr>
              <a:t>4.5%</a:t>
            </a:r>
            <a:endParaRPr lang="en-US" altLang="zh-CN" dirty="0">
              <a:solidFill>
                <a:schemeClr val="bg1"/>
              </a:solidFill>
            </a:endParaRPr>
          </a:p>
          <a:p>
            <a:r>
              <a:rPr lang="en-US" altLang="zh-CN" dirty="0" smtClean="0">
                <a:solidFill>
                  <a:schemeClr val="bg1"/>
                </a:solidFill>
              </a:rPr>
              <a:t>8.</a:t>
            </a:r>
            <a:r>
              <a:rPr lang="zh-CN" altLang="en-US" dirty="0" smtClean="0">
                <a:solidFill>
                  <a:schemeClr val="bg1"/>
                </a:solidFill>
              </a:rPr>
              <a:t>福建</a:t>
            </a:r>
            <a:r>
              <a:rPr lang="zh-CN" altLang="en-US" dirty="0">
                <a:solidFill>
                  <a:schemeClr val="bg1"/>
                </a:solidFill>
              </a:rPr>
              <a:t>	</a:t>
            </a:r>
            <a:r>
              <a:rPr lang="en-US" altLang="zh-CN" dirty="0">
                <a:solidFill>
                  <a:schemeClr val="bg1"/>
                </a:solidFill>
              </a:rPr>
              <a:t>4.3%</a:t>
            </a:r>
            <a:endParaRPr lang="en-US" altLang="zh-CN" dirty="0">
              <a:solidFill>
                <a:schemeClr val="bg1"/>
              </a:solidFill>
            </a:endParaRPr>
          </a:p>
          <a:p>
            <a:r>
              <a:rPr lang="en-US" altLang="zh-CN" dirty="0" smtClean="0">
                <a:solidFill>
                  <a:schemeClr val="bg1"/>
                </a:solidFill>
              </a:rPr>
              <a:t>9.</a:t>
            </a:r>
            <a:r>
              <a:rPr lang="zh-CN" altLang="en-US" dirty="0" smtClean="0">
                <a:solidFill>
                  <a:schemeClr val="bg1"/>
                </a:solidFill>
              </a:rPr>
              <a:t>贵州</a:t>
            </a:r>
            <a:r>
              <a:rPr lang="zh-CN" altLang="en-US" dirty="0">
                <a:solidFill>
                  <a:schemeClr val="bg1"/>
                </a:solidFill>
              </a:rPr>
              <a:t>	</a:t>
            </a:r>
            <a:r>
              <a:rPr lang="en-US" altLang="zh-CN" dirty="0">
                <a:solidFill>
                  <a:schemeClr val="bg1"/>
                </a:solidFill>
              </a:rPr>
              <a:t>4.3%</a:t>
            </a:r>
            <a:endParaRPr lang="en-US" altLang="zh-CN" dirty="0">
              <a:solidFill>
                <a:schemeClr val="bg1"/>
              </a:solidFill>
            </a:endParaRPr>
          </a:p>
          <a:p>
            <a:r>
              <a:rPr lang="en-US" altLang="zh-CN" dirty="0" smtClean="0">
                <a:solidFill>
                  <a:schemeClr val="bg1"/>
                </a:solidFill>
              </a:rPr>
              <a:t>10.</a:t>
            </a:r>
            <a:r>
              <a:rPr lang="zh-CN" altLang="en-US" dirty="0" smtClean="0">
                <a:solidFill>
                  <a:schemeClr val="bg1"/>
                </a:solidFill>
              </a:rPr>
              <a:t>重庆</a:t>
            </a:r>
            <a:r>
              <a:rPr lang="zh-CN" altLang="en-US" dirty="0">
                <a:solidFill>
                  <a:schemeClr val="bg1"/>
                </a:solidFill>
              </a:rPr>
              <a:t>	</a:t>
            </a:r>
            <a:r>
              <a:rPr lang="en-US" altLang="zh-CN" dirty="0">
                <a:solidFill>
                  <a:schemeClr val="bg1"/>
                </a:solidFill>
              </a:rPr>
              <a:t>2.9%</a:t>
            </a:r>
            <a:endParaRPr lang="en-US" altLang="zh-CN" dirty="0">
              <a:solidFill>
                <a:schemeClr val="bg1"/>
              </a:solidFill>
            </a:endParaRPr>
          </a:p>
        </p:txBody>
      </p:sp>
      <p:sp>
        <p:nvSpPr>
          <p:cNvPr id="21" name="矩形 20"/>
          <p:cNvSpPr/>
          <p:nvPr/>
        </p:nvSpPr>
        <p:spPr>
          <a:xfrm>
            <a:off x="10300246" y="2643433"/>
            <a:ext cx="1791117" cy="2862322"/>
          </a:xfrm>
          <a:prstGeom prst="rect">
            <a:avLst/>
          </a:prstGeom>
        </p:spPr>
        <p:txBody>
          <a:bodyPr wrap="square">
            <a:spAutoFit/>
          </a:bodyPr>
          <a:lstStyle/>
          <a:p>
            <a:r>
              <a:rPr lang="en-US" altLang="zh-CN" dirty="0" smtClean="0">
                <a:solidFill>
                  <a:schemeClr val="bg1"/>
                </a:solidFill>
              </a:rPr>
              <a:t>1.</a:t>
            </a:r>
            <a:r>
              <a:rPr lang="zh-CN" altLang="en-US" dirty="0" smtClean="0">
                <a:solidFill>
                  <a:schemeClr val="bg1"/>
                </a:solidFill>
              </a:rPr>
              <a:t>东莞</a:t>
            </a:r>
            <a:r>
              <a:rPr lang="zh-CN" altLang="en-US" dirty="0">
                <a:solidFill>
                  <a:schemeClr val="bg1"/>
                </a:solidFill>
              </a:rPr>
              <a:t>	</a:t>
            </a:r>
            <a:r>
              <a:rPr lang="en-US" altLang="zh-CN" dirty="0">
                <a:solidFill>
                  <a:schemeClr val="bg1"/>
                </a:solidFill>
              </a:rPr>
              <a:t>35.0%</a:t>
            </a:r>
            <a:endParaRPr lang="en-US" altLang="zh-CN" dirty="0">
              <a:solidFill>
                <a:schemeClr val="bg1"/>
              </a:solidFill>
            </a:endParaRPr>
          </a:p>
          <a:p>
            <a:r>
              <a:rPr lang="en-US" altLang="zh-CN" dirty="0" smtClean="0">
                <a:solidFill>
                  <a:schemeClr val="bg1"/>
                </a:solidFill>
              </a:rPr>
              <a:t>2.</a:t>
            </a:r>
            <a:r>
              <a:rPr lang="zh-CN" altLang="en-US" dirty="0" smtClean="0">
                <a:solidFill>
                  <a:schemeClr val="bg1"/>
                </a:solidFill>
              </a:rPr>
              <a:t>广州</a:t>
            </a:r>
            <a:r>
              <a:rPr lang="zh-CN" altLang="en-US" dirty="0">
                <a:solidFill>
                  <a:schemeClr val="bg1"/>
                </a:solidFill>
              </a:rPr>
              <a:t>	</a:t>
            </a:r>
            <a:r>
              <a:rPr lang="en-US" altLang="zh-CN" dirty="0">
                <a:solidFill>
                  <a:schemeClr val="bg1"/>
                </a:solidFill>
              </a:rPr>
              <a:t>18.3%</a:t>
            </a:r>
            <a:endParaRPr lang="en-US" altLang="zh-CN" dirty="0">
              <a:solidFill>
                <a:schemeClr val="bg1"/>
              </a:solidFill>
            </a:endParaRPr>
          </a:p>
          <a:p>
            <a:r>
              <a:rPr lang="en-US" altLang="zh-CN" dirty="0" smtClean="0">
                <a:solidFill>
                  <a:schemeClr val="bg1"/>
                </a:solidFill>
              </a:rPr>
              <a:t>3.</a:t>
            </a:r>
            <a:r>
              <a:rPr lang="zh-CN" altLang="en-US" dirty="0" smtClean="0">
                <a:solidFill>
                  <a:schemeClr val="bg1"/>
                </a:solidFill>
              </a:rPr>
              <a:t>清</a:t>
            </a:r>
            <a:r>
              <a:rPr lang="zh-CN" altLang="en-US" dirty="0">
                <a:solidFill>
                  <a:schemeClr val="bg1"/>
                </a:solidFill>
              </a:rPr>
              <a:t>远	</a:t>
            </a:r>
            <a:r>
              <a:rPr lang="en-US" altLang="zh-CN" dirty="0">
                <a:solidFill>
                  <a:schemeClr val="bg1"/>
                </a:solidFill>
              </a:rPr>
              <a:t>14.8%</a:t>
            </a:r>
            <a:endParaRPr lang="en-US" altLang="zh-CN" dirty="0">
              <a:solidFill>
                <a:schemeClr val="bg1"/>
              </a:solidFill>
            </a:endParaRPr>
          </a:p>
          <a:p>
            <a:r>
              <a:rPr lang="en-US" altLang="zh-CN" dirty="0" smtClean="0">
                <a:solidFill>
                  <a:schemeClr val="bg1"/>
                </a:solidFill>
              </a:rPr>
              <a:t>4.</a:t>
            </a:r>
            <a:r>
              <a:rPr lang="zh-CN" altLang="en-US" dirty="0" smtClean="0">
                <a:solidFill>
                  <a:schemeClr val="bg1"/>
                </a:solidFill>
              </a:rPr>
              <a:t>中山</a:t>
            </a:r>
            <a:r>
              <a:rPr lang="zh-CN" altLang="en-US" dirty="0">
                <a:solidFill>
                  <a:schemeClr val="bg1"/>
                </a:solidFill>
              </a:rPr>
              <a:t>	</a:t>
            </a:r>
            <a:r>
              <a:rPr lang="en-US" altLang="zh-CN" dirty="0">
                <a:solidFill>
                  <a:schemeClr val="bg1"/>
                </a:solidFill>
              </a:rPr>
              <a:t>6.5%</a:t>
            </a:r>
            <a:endParaRPr lang="en-US" altLang="zh-CN" dirty="0">
              <a:solidFill>
                <a:schemeClr val="bg1"/>
              </a:solidFill>
            </a:endParaRPr>
          </a:p>
          <a:p>
            <a:r>
              <a:rPr lang="en-US" altLang="zh-CN" dirty="0" smtClean="0">
                <a:solidFill>
                  <a:schemeClr val="bg1"/>
                </a:solidFill>
              </a:rPr>
              <a:t>5.</a:t>
            </a:r>
            <a:r>
              <a:rPr lang="zh-CN" altLang="en-US" dirty="0" smtClean="0">
                <a:solidFill>
                  <a:schemeClr val="bg1"/>
                </a:solidFill>
              </a:rPr>
              <a:t>惠州</a:t>
            </a:r>
            <a:r>
              <a:rPr lang="zh-CN" altLang="en-US" dirty="0">
                <a:solidFill>
                  <a:schemeClr val="bg1"/>
                </a:solidFill>
              </a:rPr>
              <a:t>	</a:t>
            </a:r>
            <a:r>
              <a:rPr lang="en-US" altLang="zh-CN" dirty="0">
                <a:solidFill>
                  <a:schemeClr val="bg1"/>
                </a:solidFill>
              </a:rPr>
              <a:t>6.0%</a:t>
            </a:r>
            <a:endParaRPr lang="en-US" altLang="zh-CN" dirty="0">
              <a:solidFill>
                <a:schemeClr val="bg1"/>
              </a:solidFill>
            </a:endParaRPr>
          </a:p>
          <a:p>
            <a:r>
              <a:rPr lang="en-US" altLang="zh-CN" dirty="0" smtClean="0">
                <a:solidFill>
                  <a:schemeClr val="bg1"/>
                </a:solidFill>
              </a:rPr>
              <a:t>6.</a:t>
            </a:r>
            <a:r>
              <a:rPr lang="zh-CN" altLang="en-US" dirty="0" smtClean="0">
                <a:solidFill>
                  <a:schemeClr val="bg1"/>
                </a:solidFill>
              </a:rPr>
              <a:t>珠海</a:t>
            </a:r>
            <a:r>
              <a:rPr lang="zh-CN" altLang="en-US" dirty="0">
                <a:solidFill>
                  <a:schemeClr val="bg1"/>
                </a:solidFill>
              </a:rPr>
              <a:t>	</a:t>
            </a:r>
            <a:r>
              <a:rPr lang="en-US" altLang="zh-CN" dirty="0">
                <a:solidFill>
                  <a:schemeClr val="bg1"/>
                </a:solidFill>
              </a:rPr>
              <a:t>3.9%</a:t>
            </a:r>
            <a:endParaRPr lang="en-US" altLang="zh-CN" dirty="0">
              <a:solidFill>
                <a:schemeClr val="bg1"/>
              </a:solidFill>
            </a:endParaRPr>
          </a:p>
          <a:p>
            <a:r>
              <a:rPr lang="en-US" altLang="zh-CN" dirty="0" smtClean="0">
                <a:solidFill>
                  <a:schemeClr val="bg1"/>
                </a:solidFill>
              </a:rPr>
              <a:t>7.</a:t>
            </a:r>
            <a:r>
              <a:rPr lang="zh-CN" altLang="en-US" dirty="0" smtClean="0">
                <a:solidFill>
                  <a:schemeClr val="bg1"/>
                </a:solidFill>
              </a:rPr>
              <a:t>佛山</a:t>
            </a:r>
            <a:r>
              <a:rPr lang="zh-CN" altLang="en-US" dirty="0">
                <a:solidFill>
                  <a:schemeClr val="bg1"/>
                </a:solidFill>
              </a:rPr>
              <a:t>	</a:t>
            </a:r>
            <a:r>
              <a:rPr lang="en-US" altLang="zh-CN" dirty="0">
                <a:solidFill>
                  <a:schemeClr val="bg1"/>
                </a:solidFill>
              </a:rPr>
              <a:t>3.9%</a:t>
            </a:r>
            <a:endParaRPr lang="en-US" altLang="zh-CN" dirty="0">
              <a:solidFill>
                <a:schemeClr val="bg1"/>
              </a:solidFill>
            </a:endParaRPr>
          </a:p>
          <a:p>
            <a:r>
              <a:rPr lang="en-US" altLang="zh-CN" dirty="0" smtClean="0">
                <a:solidFill>
                  <a:schemeClr val="bg1"/>
                </a:solidFill>
              </a:rPr>
              <a:t>8.</a:t>
            </a:r>
            <a:r>
              <a:rPr lang="zh-CN" altLang="en-US" dirty="0" smtClean="0">
                <a:solidFill>
                  <a:schemeClr val="bg1"/>
                </a:solidFill>
              </a:rPr>
              <a:t>云</a:t>
            </a:r>
            <a:r>
              <a:rPr lang="zh-CN" altLang="en-US" dirty="0">
                <a:solidFill>
                  <a:schemeClr val="bg1"/>
                </a:solidFill>
              </a:rPr>
              <a:t>浮	</a:t>
            </a:r>
            <a:r>
              <a:rPr lang="en-US" altLang="zh-CN" dirty="0">
                <a:solidFill>
                  <a:schemeClr val="bg1"/>
                </a:solidFill>
              </a:rPr>
              <a:t>2.9%</a:t>
            </a:r>
            <a:endParaRPr lang="en-US" altLang="zh-CN" dirty="0">
              <a:solidFill>
                <a:schemeClr val="bg1"/>
              </a:solidFill>
            </a:endParaRPr>
          </a:p>
          <a:p>
            <a:r>
              <a:rPr lang="en-US" altLang="zh-CN" dirty="0" smtClean="0">
                <a:solidFill>
                  <a:schemeClr val="bg1"/>
                </a:solidFill>
              </a:rPr>
              <a:t>9.</a:t>
            </a:r>
            <a:r>
              <a:rPr lang="zh-CN" altLang="en-US" dirty="0" smtClean="0">
                <a:solidFill>
                  <a:schemeClr val="bg1"/>
                </a:solidFill>
              </a:rPr>
              <a:t>韶关</a:t>
            </a:r>
            <a:r>
              <a:rPr lang="zh-CN" altLang="en-US" dirty="0">
                <a:solidFill>
                  <a:schemeClr val="bg1"/>
                </a:solidFill>
              </a:rPr>
              <a:t>	</a:t>
            </a:r>
            <a:r>
              <a:rPr lang="en-US" altLang="zh-CN" dirty="0">
                <a:solidFill>
                  <a:schemeClr val="bg1"/>
                </a:solidFill>
              </a:rPr>
              <a:t>2.5%</a:t>
            </a:r>
            <a:endParaRPr lang="en-US" altLang="zh-CN" dirty="0">
              <a:solidFill>
                <a:schemeClr val="bg1"/>
              </a:solidFill>
            </a:endParaRPr>
          </a:p>
          <a:p>
            <a:r>
              <a:rPr lang="en-US" altLang="zh-CN" dirty="0" smtClean="0">
                <a:solidFill>
                  <a:schemeClr val="bg1"/>
                </a:solidFill>
              </a:rPr>
              <a:t>10.</a:t>
            </a:r>
            <a:r>
              <a:rPr lang="zh-CN" altLang="en-US" dirty="0" smtClean="0">
                <a:solidFill>
                  <a:schemeClr val="bg1"/>
                </a:solidFill>
              </a:rPr>
              <a:t>潮</a:t>
            </a:r>
            <a:r>
              <a:rPr lang="zh-CN" altLang="en-US" dirty="0">
                <a:solidFill>
                  <a:schemeClr val="bg1"/>
                </a:solidFill>
              </a:rPr>
              <a:t>州	</a:t>
            </a:r>
            <a:r>
              <a:rPr lang="en-US" altLang="zh-CN" dirty="0">
                <a:solidFill>
                  <a:schemeClr val="bg1"/>
                </a:solidFill>
              </a:rPr>
              <a:t>1.4%</a:t>
            </a:r>
            <a:endParaRPr lang="en-US" altLang="zh-CN" dirty="0">
              <a:solidFill>
                <a:schemeClr val="bg1"/>
              </a:solidFill>
            </a:endParaRPr>
          </a:p>
        </p:txBody>
      </p:sp>
      <p:pic>
        <p:nvPicPr>
          <p:cNvPr id="4" name="图片 3"/>
          <p:cNvPicPr>
            <a:picLocks noChangeAspect="1"/>
          </p:cNvPicPr>
          <p:nvPr/>
        </p:nvPicPr>
        <p:blipFill>
          <a:blip r:embed="rId3"/>
          <a:stretch>
            <a:fillRect/>
          </a:stretch>
        </p:blipFill>
        <p:spPr>
          <a:xfrm>
            <a:off x="6047105" y="2821305"/>
            <a:ext cx="4177030" cy="2559050"/>
          </a:xfrm>
          <a:prstGeom prst="rect">
            <a:avLst/>
          </a:prstGeom>
        </p:spPr>
      </p:pic>
      <p:pic>
        <p:nvPicPr>
          <p:cNvPr id="6" name="图片 5"/>
          <p:cNvPicPr>
            <a:picLocks noChangeAspect="1"/>
          </p:cNvPicPr>
          <p:nvPr/>
        </p:nvPicPr>
        <p:blipFill>
          <a:blip r:embed="rId4"/>
          <a:stretch>
            <a:fillRect/>
          </a:stretch>
        </p:blipFill>
        <p:spPr>
          <a:xfrm>
            <a:off x="87630" y="2764790"/>
            <a:ext cx="4290695" cy="26206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1.2</a:t>
            </a:r>
            <a:r>
              <a:rPr lang="zh-CN" altLang="en-US" sz="2800" dirty="0">
                <a:solidFill>
                  <a:schemeClr val="tx1"/>
                </a:solidFill>
                <a:latin typeface="黑体" panose="02010609060101010101" pitchFamily="49" charset="-122"/>
                <a:ea typeface="黑体" panose="02010609060101010101" pitchFamily="49" charset="-122"/>
              </a:rPr>
              <a:t>：国内一日游游客特征</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969473"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深圳出发一日游客</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18.7</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66.1%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11.9%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；出行工具以火车、汽车为主。</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2881366" y="2238932"/>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597005" y="2238932"/>
            <a:ext cx="1148668" cy="1211781"/>
          </a:xfrm>
          <a:prstGeom prst="rect">
            <a:avLst/>
          </a:prstGeom>
          <a:noFill/>
          <a:ln w="9525">
            <a:noFill/>
            <a:miter lim="800000"/>
            <a:headEnd/>
            <a:tailEnd/>
          </a:ln>
        </p:spPr>
      </p:pic>
      <p:sp>
        <p:nvSpPr>
          <p:cNvPr id="11" name="文本框 10"/>
          <p:cNvSpPr txBox="1"/>
          <p:nvPr/>
        </p:nvSpPr>
        <p:spPr>
          <a:xfrm>
            <a:off x="1745673" y="2844822"/>
            <a:ext cx="1027756" cy="461665"/>
          </a:xfrm>
          <a:prstGeom prst="rect">
            <a:avLst/>
          </a:prstGeom>
          <a:noFill/>
        </p:spPr>
        <p:txBody>
          <a:bodyPr wrap="square" rtlCol="0">
            <a:spAutoFit/>
          </a:bodyPr>
          <a:lstStyle/>
          <a:p>
            <a:r>
              <a:rPr lang="en-US" altLang="zh-CN" sz="2400" dirty="0">
                <a:solidFill>
                  <a:schemeClr val="bg1"/>
                </a:solidFill>
              </a:rPr>
              <a:t>31% </a:t>
            </a:r>
            <a:endParaRPr lang="zh-CN" altLang="en-US" sz="2400" dirty="0">
              <a:solidFill>
                <a:schemeClr val="bg1"/>
              </a:solidFill>
            </a:endParaRPr>
          </a:p>
        </p:txBody>
      </p:sp>
      <p:sp>
        <p:nvSpPr>
          <p:cNvPr id="16" name="文本框 15"/>
          <p:cNvSpPr txBox="1"/>
          <p:nvPr/>
        </p:nvSpPr>
        <p:spPr>
          <a:xfrm>
            <a:off x="4302066" y="2844822"/>
            <a:ext cx="1027756" cy="461665"/>
          </a:xfrm>
          <a:prstGeom prst="rect">
            <a:avLst/>
          </a:prstGeom>
          <a:noFill/>
        </p:spPr>
        <p:txBody>
          <a:bodyPr wrap="square" rtlCol="0">
            <a:spAutoFit/>
          </a:bodyPr>
          <a:lstStyle/>
          <a:p>
            <a:r>
              <a:rPr lang="en-US" altLang="zh-CN" sz="2400" dirty="0">
                <a:solidFill>
                  <a:schemeClr val="bg1"/>
                </a:solidFill>
              </a:rPr>
              <a:t>69% </a:t>
            </a:r>
            <a:endParaRPr lang="zh-CN" altLang="en-US" sz="2400" dirty="0">
              <a:solidFill>
                <a:schemeClr val="bg1"/>
              </a:solidFill>
            </a:endParaRPr>
          </a:p>
        </p:txBody>
      </p:sp>
      <p:graphicFrame>
        <p:nvGraphicFramePr>
          <p:cNvPr id="18" name="图表 17"/>
          <p:cNvGraphicFramePr/>
          <p:nvPr/>
        </p:nvGraphicFramePr>
        <p:xfrm>
          <a:off x="5893639" y="2455872"/>
          <a:ext cx="5691280" cy="3774928"/>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9" name="图片 18"/>
          <p:cNvPicPr>
            <a:picLocks noChangeAspect="1"/>
          </p:cNvPicPr>
          <p:nvPr/>
        </p:nvPicPr>
        <p:blipFill>
          <a:blip r:embed="rId4"/>
          <a:stretch>
            <a:fillRect/>
          </a:stretch>
        </p:blipFill>
        <p:spPr>
          <a:xfrm>
            <a:off x="10367319" y="62776"/>
            <a:ext cx="833521" cy="763300"/>
          </a:xfrm>
          <a:prstGeom prst="rect">
            <a:avLst/>
          </a:prstGeom>
        </p:spPr>
      </p:pic>
      <p:pic>
        <p:nvPicPr>
          <p:cNvPr id="23" name="图片 22"/>
          <p:cNvPicPr>
            <a:picLocks noChangeAspect="1"/>
          </p:cNvPicPr>
          <p:nvPr/>
        </p:nvPicPr>
        <p:blipFill>
          <a:blip r:embed="rId5"/>
          <a:stretch>
            <a:fillRect/>
          </a:stretch>
        </p:blipFill>
        <p:spPr>
          <a:xfrm>
            <a:off x="11200841" y="62776"/>
            <a:ext cx="890522" cy="761206"/>
          </a:xfrm>
          <a:prstGeom prst="rect">
            <a:avLst/>
          </a:prstGeom>
        </p:spPr>
      </p:pic>
      <p:pic>
        <p:nvPicPr>
          <p:cNvPr id="15" name="图片 14"/>
          <p:cNvPicPr>
            <a:picLocks noChangeAspect="1"/>
          </p:cNvPicPr>
          <p:nvPr/>
        </p:nvPicPr>
        <p:blipFill>
          <a:blip r:embed="rId6"/>
          <a:stretch>
            <a:fillRect/>
          </a:stretch>
        </p:blipFill>
        <p:spPr>
          <a:xfrm>
            <a:off x="1239088" y="3891717"/>
            <a:ext cx="1013170" cy="668705"/>
          </a:xfrm>
          <a:prstGeom prst="rect">
            <a:avLst/>
          </a:prstGeom>
        </p:spPr>
      </p:pic>
      <p:pic>
        <p:nvPicPr>
          <p:cNvPr id="17" name="图片 16"/>
          <p:cNvPicPr>
            <a:picLocks noChangeAspect="1"/>
          </p:cNvPicPr>
          <p:nvPr/>
        </p:nvPicPr>
        <p:blipFill>
          <a:blip r:embed="rId7"/>
          <a:stretch>
            <a:fillRect/>
          </a:stretch>
        </p:blipFill>
        <p:spPr>
          <a:xfrm>
            <a:off x="1239088" y="4670243"/>
            <a:ext cx="1013169" cy="680235"/>
          </a:xfrm>
          <a:prstGeom prst="rect">
            <a:avLst/>
          </a:prstGeom>
        </p:spPr>
      </p:pic>
      <p:pic>
        <p:nvPicPr>
          <p:cNvPr id="20" name="图片 19"/>
          <p:cNvPicPr>
            <a:picLocks noChangeAspect="1"/>
          </p:cNvPicPr>
          <p:nvPr/>
        </p:nvPicPr>
        <p:blipFill>
          <a:blip r:embed="rId8"/>
          <a:stretch>
            <a:fillRect/>
          </a:stretch>
        </p:blipFill>
        <p:spPr>
          <a:xfrm>
            <a:off x="1239088" y="5528243"/>
            <a:ext cx="1013169" cy="680235"/>
          </a:xfrm>
          <a:prstGeom prst="rect">
            <a:avLst/>
          </a:prstGeom>
        </p:spPr>
      </p:pic>
      <p:sp>
        <p:nvSpPr>
          <p:cNvPr id="21" name="文本框 20"/>
          <p:cNvSpPr txBox="1"/>
          <p:nvPr/>
        </p:nvSpPr>
        <p:spPr>
          <a:xfrm>
            <a:off x="2489116" y="3945369"/>
            <a:ext cx="1918224" cy="400110"/>
          </a:xfrm>
          <a:prstGeom prst="rect">
            <a:avLst/>
          </a:prstGeom>
          <a:noFill/>
        </p:spPr>
        <p:txBody>
          <a:bodyPr wrap="square" rtlCol="0">
            <a:spAutoFit/>
          </a:bodyPr>
          <a:lstStyle/>
          <a:p>
            <a:r>
              <a:rPr lang="zh-CN" altLang="en-US" sz="2000" dirty="0" smtClean="0">
                <a:solidFill>
                  <a:schemeClr val="bg1"/>
                </a:solidFill>
              </a:rPr>
              <a:t>汽车</a:t>
            </a:r>
            <a:r>
              <a:rPr lang="en-US" altLang="zh-CN" sz="2000" dirty="0" smtClean="0">
                <a:solidFill>
                  <a:schemeClr val="bg1"/>
                </a:solidFill>
              </a:rPr>
              <a:t>18.9%</a:t>
            </a:r>
            <a:endParaRPr lang="zh-CN" altLang="en-US" sz="2000" dirty="0">
              <a:solidFill>
                <a:schemeClr val="bg1"/>
              </a:solidFill>
            </a:endParaRPr>
          </a:p>
        </p:txBody>
      </p:sp>
      <p:sp>
        <p:nvSpPr>
          <p:cNvPr id="22" name="文本框 21"/>
          <p:cNvSpPr txBox="1"/>
          <p:nvPr/>
        </p:nvSpPr>
        <p:spPr>
          <a:xfrm>
            <a:off x="2489116" y="4810305"/>
            <a:ext cx="1918224" cy="400110"/>
          </a:xfrm>
          <a:prstGeom prst="rect">
            <a:avLst/>
          </a:prstGeom>
          <a:noFill/>
        </p:spPr>
        <p:txBody>
          <a:bodyPr wrap="square" rtlCol="0">
            <a:spAutoFit/>
          </a:bodyPr>
          <a:lstStyle/>
          <a:p>
            <a:r>
              <a:rPr lang="zh-CN" altLang="en-US" sz="2000" dirty="0" smtClean="0">
                <a:solidFill>
                  <a:schemeClr val="bg1"/>
                </a:solidFill>
              </a:rPr>
              <a:t>飞机</a:t>
            </a:r>
            <a:r>
              <a:rPr lang="en-US" altLang="zh-CN" sz="2000" dirty="0" smtClean="0">
                <a:solidFill>
                  <a:schemeClr val="bg1"/>
                </a:solidFill>
              </a:rPr>
              <a:t>2.0%</a:t>
            </a:r>
            <a:endParaRPr lang="zh-CN" altLang="en-US" sz="2000" dirty="0">
              <a:solidFill>
                <a:schemeClr val="bg1"/>
              </a:solidFill>
            </a:endParaRPr>
          </a:p>
        </p:txBody>
      </p:sp>
      <p:sp>
        <p:nvSpPr>
          <p:cNvPr id="24" name="文本框 23"/>
          <p:cNvSpPr txBox="1"/>
          <p:nvPr/>
        </p:nvSpPr>
        <p:spPr>
          <a:xfrm>
            <a:off x="2489116" y="5668305"/>
            <a:ext cx="1918224" cy="400110"/>
          </a:xfrm>
          <a:prstGeom prst="rect">
            <a:avLst/>
          </a:prstGeom>
          <a:noFill/>
        </p:spPr>
        <p:txBody>
          <a:bodyPr wrap="square" rtlCol="0">
            <a:spAutoFit/>
          </a:bodyPr>
          <a:lstStyle/>
          <a:p>
            <a:r>
              <a:rPr lang="zh-CN" altLang="en-US" sz="2000" dirty="0">
                <a:solidFill>
                  <a:schemeClr val="bg1"/>
                </a:solidFill>
              </a:rPr>
              <a:t>火车</a:t>
            </a:r>
            <a:r>
              <a:rPr lang="en-US" altLang="zh-CN" sz="2000" dirty="0" smtClean="0">
                <a:solidFill>
                  <a:schemeClr val="bg1"/>
                </a:solidFill>
              </a:rPr>
              <a:t>79.1%</a:t>
            </a:r>
            <a:endParaRPr lang="zh-CN" altLang="en-US" sz="2000" dirty="0">
              <a:solidFill>
                <a:schemeClr val="bg1"/>
              </a:solidFill>
            </a:endParaRPr>
          </a:p>
        </p:txBody>
      </p:sp>
      <p:sp>
        <p:nvSpPr>
          <p:cNvPr id="25" name="文本框 24"/>
          <p:cNvSpPr txBox="1"/>
          <p:nvPr/>
        </p:nvSpPr>
        <p:spPr>
          <a:xfrm>
            <a:off x="1093304" y="6400412"/>
            <a:ext cx="4505740" cy="276999"/>
          </a:xfrm>
          <a:prstGeom prst="rect">
            <a:avLst/>
          </a:prstGeom>
          <a:noFill/>
        </p:spPr>
        <p:txBody>
          <a:bodyPr wrap="square" rtlCol="0">
            <a:spAutoFit/>
          </a:bodyPr>
          <a:lstStyle/>
          <a:p>
            <a:r>
              <a:rPr lang="zh-CN" altLang="en-US" sz="1200" dirty="0">
                <a:solidFill>
                  <a:schemeClr val="bg1">
                    <a:lumMod val="95000"/>
                  </a:schemeClr>
                </a:solidFill>
              </a:rPr>
              <a:t>注：出行交通工具抽样出行省内用户，省外用户无数据</a:t>
            </a:r>
            <a:endParaRPr lang="zh-CN" altLang="en-US" sz="1200" dirty="0">
              <a:solidFill>
                <a:schemeClr val="bg1">
                  <a:lumMod val="95000"/>
                </a:scheme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2.1</a:t>
            </a:r>
            <a:r>
              <a:rPr lang="zh-CN" altLang="en-US" sz="2800" dirty="0">
                <a:solidFill>
                  <a:schemeClr val="tx1"/>
                </a:solidFill>
                <a:latin typeface="黑体" panose="02010609060101010101" pitchFamily="49" charset="-122"/>
                <a:ea typeface="黑体" panose="02010609060101010101" pitchFamily="49" charset="-122"/>
              </a:rPr>
              <a:t>：国内过夜游游客目的地分析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544924" y="803427"/>
            <a:ext cx="11099632"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从深圳出发在国内停留过夜的游客目的地以湖南、广东、广西、湖北</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、河南为主</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，从深圳出发在广东省内停留过夜的游客目的地以东莞</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、中山</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广州</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、佛山</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、珠海为主</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3" name="图片 12"/>
          <p:cNvPicPr>
            <a:picLocks noChangeAspect="1"/>
          </p:cNvPicPr>
          <p:nvPr/>
        </p:nvPicPr>
        <p:blipFill>
          <a:blip r:embed="rId1"/>
          <a:stretch>
            <a:fillRect/>
          </a:stretch>
        </p:blipFill>
        <p:spPr>
          <a:xfrm>
            <a:off x="10367319" y="62776"/>
            <a:ext cx="833521" cy="763300"/>
          </a:xfrm>
          <a:prstGeom prst="rect">
            <a:avLst/>
          </a:prstGeom>
        </p:spPr>
      </p:pic>
      <p:pic>
        <p:nvPicPr>
          <p:cNvPr id="14" name="图片 13"/>
          <p:cNvPicPr>
            <a:picLocks noChangeAspect="1"/>
          </p:cNvPicPr>
          <p:nvPr/>
        </p:nvPicPr>
        <p:blipFill>
          <a:blip r:embed="rId2"/>
          <a:stretch>
            <a:fillRect/>
          </a:stretch>
        </p:blipFill>
        <p:spPr>
          <a:xfrm>
            <a:off x="11200841" y="62776"/>
            <a:ext cx="890522" cy="761206"/>
          </a:xfrm>
          <a:prstGeom prst="rect">
            <a:avLst/>
          </a:prstGeom>
        </p:spPr>
      </p:pic>
      <p:sp>
        <p:nvSpPr>
          <p:cNvPr id="8" name="矩形 7"/>
          <p:cNvSpPr/>
          <p:nvPr/>
        </p:nvSpPr>
        <p:spPr>
          <a:xfrm>
            <a:off x="4214871" y="2618607"/>
            <a:ext cx="1914939" cy="2862322"/>
          </a:xfrm>
          <a:prstGeom prst="rect">
            <a:avLst/>
          </a:prstGeom>
        </p:spPr>
        <p:txBody>
          <a:bodyPr wrap="square">
            <a:spAutoFit/>
          </a:bodyPr>
          <a:lstStyle/>
          <a:p>
            <a:r>
              <a:rPr lang="en-US" altLang="zh-CN" dirty="0" smtClean="0">
                <a:solidFill>
                  <a:schemeClr val="bg1"/>
                </a:solidFill>
              </a:rPr>
              <a:t>1.</a:t>
            </a:r>
            <a:r>
              <a:rPr lang="zh-CN" altLang="en-US" dirty="0" smtClean="0">
                <a:solidFill>
                  <a:schemeClr val="bg1"/>
                </a:solidFill>
              </a:rPr>
              <a:t>湖南</a:t>
            </a:r>
            <a:r>
              <a:rPr lang="zh-CN" altLang="en-US" dirty="0">
                <a:solidFill>
                  <a:schemeClr val="bg1"/>
                </a:solidFill>
              </a:rPr>
              <a:t>	</a:t>
            </a:r>
            <a:r>
              <a:rPr lang="en-US" altLang="zh-CN" dirty="0">
                <a:solidFill>
                  <a:schemeClr val="bg1"/>
                </a:solidFill>
              </a:rPr>
              <a:t>20.1%</a:t>
            </a:r>
            <a:endParaRPr lang="en-US" altLang="zh-CN" dirty="0">
              <a:solidFill>
                <a:schemeClr val="bg1"/>
              </a:solidFill>
            </a:endParaRPr>
          </a:p>
          <a:p>
            <a:r>
              <a:rPr lang="en-US" altLang="zh-CN" dirty="0" smtClean="0">
                <a:solidFill>
                  <a:schemeClr val="bg1"/>
                </a:solidFill>
              </a:rPr>
              <a:t>2.</a:t>
            </a:r>
            <a:r>
              <a:rPr lang="zh-CN" altLang="en-US" dirty="0" smtClean="0">
                <a:solidFill>
                  <a:schemeClr val="bg1"/>
                </a:solidFill>
              </a:rPr>
              <a:t>广东</a:t>
            </a:r>
            <a:r>
              <a:rPr lang="zh-CN" altLang="en-US" dirty="0">
                <a:solidFill>
                  <a:schemeClr val="bg1"/>
                </a:solidFill>
              </a:rPr>
              <a:t>	</a:t>
            </a:r>
            <a:r>
              <a:rPr lang="en-US" altLang="zh-CN" dirty="0">
                <a:solidFill>
                  <a:schemeClr val="bg1"/>
                </a:solidFill>
              </a:rPr>
              <a:t>13.0%</a:t>
            </a:r>
            <a:endParaRPr lang="en-US" altLang="zh-CN" dirty="0">
              <a:solidFill>
                <a:schemeClr val="bg1"/>
              </a:solidFill>
            </a:endParaRPr>
          </a:p>
          <a:p>
            <a:r>
              <a:rPr lang="en-US" altLang="zh-CN" dirty="0" smtClean="0">
                <a:solidFill>
                  <a:schemeClr val="bg1"/>
                </a:solidFill>
              </a:rPr>
              <a:t>3.</a:t>
            </a:r>
            <a:r>
              <a:rPr lang="zh-CN" altLang="en-US" dirty="0" smtClean="0">
                <a:solidFill>
                  <a:schemeClr val="bg1"/>
                </a:solidFill>
              </a:rPr>
              <a:t>广西</a:t>
            </a:r>
            <a:r>
              <a:rPr lang="zh-CN" altLang="en-US" dirty="0">
                <a:solidFill>
                  <a:schemeClr val="bg1"/>
                </a:solidFill>
              </a:rPr>
              <a:t>	</a:t>
            </a:r>
            <a:r>
              <a:rPr lang="en-US" altLang="zh-CN" dirty="0">
                <a:solidFill>
                  <a:schemeClr val="bg1"/>
                </a:solidFill>
              </a:rPr>
              <a:t>10.3%</a:t>
            </a:r>
            <a:endParaRPr lang="en-US" altLang="zh-CN" dirty="0">
              <a:solidFill>
                <a:schemeClr val="bg1"/>
              </a:solidFill>
            </a:endParaRPr>
          </a:p>
          <a:p>
            <a:r>
              <a:rPr lang="en-US" altLang="zh-CN" dirty="0" smtClean="0">
                <a:solidFill>
                  <a:schemeClr val="bg1"/>
                </a:solidFill>
              </a:rPr>
              <a:t>4.</a:t>
            </a:r>
            <a:r>
              <a:rPr lang="zh-CN" altLang="en-US" dirty="0" smtClean="0">
                <a:solidFill>
                  <a:schemeClr val="bg1"/>
                </a:solidFill>
              </a:rPr>
              <a:t>湖北</a:t>
            </a:r>
            <a:r>
              <a:rPr lang="zh-CN" altLang="en-US" dirty="0">
                <a:solidFill>
                  <a:schemeClr val="bg1"/>
                </a:solidFill>
              </a:rPr>
              <a:t>	</a:t>
            </a:r>
            <a:r>
              <a:rPr lang="en-US" altLang="zh-CN" dirty="0">
                <a:solidFill>
                  <a:schemeClr val="bg1"/>
                </a:solidFill>
              </a:rPr>
              <a:t>7.3%</a:t>
            </a:r>
            <a:endParaRPr lang="en-US" altLang="zh-CN" dirty="0">
              <a:solidFill>
                <a:schemeClr val="bg1"/>
              </a:solidFill>
            </a:endParaRPr>
          </a:p>
          <a:p>
            <a:r>
              <a:rPr lang="en-US" altLang="zh-CN" dirty="0" smtClean="0">
                <a:solidFill>
                  <a:schemeClr val="bg1"/>
                </a:solidFill>
              </a:rPr>
              <a:t>5.</a:t>
            </a:r>
            <a:r>
              <a:rPr lang="zh-CN" altLang="en-US" dirty="0" smtClean="0">
                <a:solidFill>
                  <a:schemeClr val="bg1"/>
                </a:solidFill>
              </a:rPr>
              <a:t>河南</a:t>
            </a:r>
            <a:r>
              <a:rPr lang="zh-CN" altLang="en-US" dirty="0">
                <a:solidFill>
                  <a:schemeClr val="bg1"/>
                </a:solidFill>
              </a:rPr>
              <a:t>	</a:t>
            </a:r>
            <a:r>
              <a:rPr lang="en-US" altLang="zh-CN" dirty="0">
                <a:solidFill>
                  <a:schemeClr val="bg1"/>
                </a:solidFill>
              </a:rPr>
              <a:t>6.9%</a:t>
            </a:r>
            <a:endParaRPr lang="en-US" altLang="zh-CN" dirty="0">
              <a:solidFill>
                <a:schemeClr val="bg1"/>
              </a:solidFill>
            </a:endParaRPr>
          </a:p>
          <a:p>
            <a:r>
              <a:rPr lang="en-US" altLang="zh-CN" dirty="0" smtClean="0">
                <a:solidFill>
                  <a:schemeClr val="bg1"/>
                </a:solidFill>
              </a:rPr>
              <a:t>6.</a:t>
            </a:r>
            <a:r>
              <a:rPr lang="zh-CN" altLang="en-US" dirty="0" smtClean="0">
                <a:solidFill>
                  <a:schemeClr val="bg1"/>
                </a:solidFill>
              </a:rPr>
              <a:t>四川</a:t>
            </a:r>
            <a:r>
              <a:rPr lang="zh-CN" altLang="en-US" dirty="0">
                <a:solidFill>
                  <a:schemeClr val="bg1"/>
                </a:solidFill>
              </a:rPr>
              <a:t>	</a:t>
            </a:r>
            <a:r>
              <a:rPr lang="en-US" altLang="zh-CN" dirty="0">
                <a:solidFill>
                  <a:schemeClr val="bg1"/>
                </a:solidFill>
              </a:rPr>
              <a:t>6.7%</a:t>
            </a:r>
            <a:endParaRPr lang="en-US" altLang="zh-CN" dirty="0">
              <a:solidFill>
                <a:schemeClr val="bg1"/>
              </a:solidFill>
            </a:endParaRPr>
          </a:p>
          <a:p>
            <a:r>
              <a:rPr lang="en-US" altLang="zh-CN" dirty="0" smtClean="0">
                <a:solidFill>
                  <a:schemeClr val="bg1"/>
                </a:solidFill>
              </a:rPr>
              <a:t>7.</a:t>
            </a:r>
            <a:r>
              <a:rPr lang="zh-CN" altLang="en-US" dirty="0" smtClean="0">
                <a:solidFill>
                  <a:schemeClr val="bg1"/>
                </a:solidFill>
              </a:rPr>
              <a:t>江西</a:t>
            </a:r>
            <a:r>
              <a:rPr lang="zh-CN" altLang="en-US" dirty="0">
                <a:solidFill>
                  <a:schemeClr val="bg1"/>
                </a:solidFill>
              </a:rPr>
              <a:t>	</a:t>
            </a:r>
            <a:r>
              <a:rPr lang="en-US" altLang="zh-CN" dirty="0">
                <a:solidFill>
                  <a:schemeClr val="bg1"/>
                </a:solidFill>
              </a:rPr>
              <a:t>4.8%</a:t>
            </a:r>
            <a:endParaRPr lang="en-US" altLang="zh-CN" dirty="0">
              <a:solidFill>
                <a:schemeClr val="bg1"/>
              </a:solidFill>
            </a:endParaRPr>
          </a:p>
          <a:p>
            <a:r>
              <a:rPr lang="en-US" altLang="zh-CN" dirty="0" smtClean="0">
                <a:solidFill>
                  <a:schemeClr val="bg1"/>
                </a:solidFill>
              </a:rPr>
              <a:t>8.</a:t>
            </a:r>
            <a:r>
              <a:rPr lang="zh-CN" altLang="en-US" dirty="0" smtClean="0">
                <a:solidFill>
                  <a:schemeClr val="bg1"/>
                </a:solidFill>
              </a:rPr>
              <a:t>贵州</a:t>
            </a:r>
            <a:r>
              <a:rPr lang="zh-CN" altLang="en-US" dirty="0">
                <a:solidFill>
                  <a:schemeClr val="bg1"/>
                </a:solidFill>
              </a:rPr>
              <a:t>	</a:t>
            </a:r>
            <a:r>
              <a:rPr lang="en-US" altLang="zh-CN" dirty="0">
                <a:solidFill>
                  <a:schemeClr val="bg1"/>
                </a:solidFill>
              </a:rPr>
              <a:t>4.3%</a:t>
            </a:r>
            <a:endParaRPr lang="en-US" altLang="zh-CN" dirty="0">
              <a:solidFill>
                <a:schemeClr val="bg1"/>
              </a:solidFill>
            </a:endParaRPr>
          </a:p>
          <a:p>
            <a:r>
              <a:rPr lang="en-US" altLang="zh-CN" dirty="0" smtClean="0">
                <a:solidFill>
                  <a:schemeClr val="bg1"/>
                </a:solidFill>
              </a:rPr>
              <a:t>9.</a:t>
            </a:r>
            <a:r>
              <a:rPr lang="zh-CN" altLang="en-US" dirty="0" smtClean="0">
                <a:solidFill>
                  <a:schemeClr val="bg1"/>
                </a:solidFill>
              </a:rPr>
              <a:t>重庆</a:t>
            </a:r>
            <a:r>
              <a:rPr lang="zh-CN" altLang="en-US" dirty="0">
                <a:solidFill>
                  <a:schemeClr val="bg1"/>
                </a:solidFill>
              </a:rPr>
              <a:t>	</a:t>
            </a:r>
            <a:r>
              <a:rPr lang="en-US" altLang="zh-CN" dirty="0">
                <a:solidFill>
                  <a:schemeClr val="bg1"/>
                </a:solidFill>
              </a:rPr>
              <a:t>3.8%</a:t>
            </a:r>
            <a:endParaRPr lang="en-US" altLang="zh-CN" dirty="0">
              <a:solidFill>
                <a:schemeClr val="bg1"/>
              </a:solidFill>
            </a:endParaRPr>
          </a:p>
          <a:p>
            <a:r>
              <a:rPr lang="en-US" altLang="zh-CN" dirty="0" smtClean="0">
                <a:solidFill>
                  <a:schemeClr val="bg1"/>
                </a:solidFill>
              </a:rPr>
              <a:t>10.</a:t>
            </a:r>
            <a:r>
              <a:rPr lang="zh-CN" altLang="en-US" dirty="0" smtClean="0">
                <a:solidFill>
                  <a:schemeClr val="bg1"/>
                </a:solidFill>
              </a:rPr>
              <a:t>浙江</a:t>
            </a:r>
            <a:r>
              <a:rPr lang="zh-CN" altLang="en-US" dirty="0">
                <a:solidFill>
                  <a:schemeClr val="bg1"/>
                </a:solidFill>
              </a:rPr>
              <a:t>	</a:t>
            </a:r>
            <a:r>
              <a:rPr lang="en-US" altLang="zh-CN" dirty="0">
                <a:solidFill>
                  <a:schemeClr val="bg1"/>
                </a:solidFill>
              </a:rPr>
              <a:t>2.8%</a:t>
            </a:r>
            <a:endParaRPr lang="en-US" altLang="zh-CN" dirty="0">
              <a:solidFill>
                <a:schemeClr val="bg1"/>
              </a:solidFill>
            </a:endParaRPr>
          </a:p>
        </p:txBody>
      </p:sp>
      <p:sp>
        <p:nvSpPr>
          <p:cNvPr id="11" name="矩形 10"/>
          <p:cNvSpPr/>
          <p:nvPr/>
        </p:nvSpPr>
        <p:spPr>
          <a:xfrm>
            <a:off x="10363814" y="2681384"/>
            <a:ext cx="2007704" cy="2862322"/>
          </a:xfrm>
          <a:prstGeom prst="rect">
            <a:avLst/>
          </a:prstGeom>
        </p:spPr>
        <p:txBody>
          <a:bodyPr wrap="square">
            <a:spAutoFit/>
          </a:bodyPr>
          <a:lstStyle/>
          <a:p>
            <a:r>
              <a:rPr lang="en-US" altLang="zh-CN" dirty="0" smtClean="0">
                <a:solidFill>
                  <a:schemeClr val="bg1"/>
                </a:solidFill>
              </a:rPr>
              <a:t>1.</a:t>
            </a:r>
            <a:r>
              <a:rPr lang="zh-CN" altLang="en-US" dirty="0" smtClean="0">
                <a:solidFill>
                  <a:schemeClr val="bg1"/>
                </a:solidFill>
              </a:rPr>
              <a:t>东莞</a:t>
            </a:r>
            <a:r>
              <a:rPr lang="zh-CN" altLang="en-US" dirty="0">
                <a:solidFill>
                  <a:schemeClr val="bg1"/>
                </a:solidFill>
              </a:rPr>
              <a:t>	</a:t>
            </a:r>
            <a:r>
              <a:rPr lang="en-US" altLang="zh-CN" dirty="0">
                <a:solidFill>
                  <a:schemeClr val="bg1"/>
                </a:solidFill>
              </a:rPr>
              <a:t>31.7%</a:t>
            </a:r>
            <a:endParaRPr lang="en-US" altLang="zh-CN" dirty="0">
              <a:solidFill>
                <a:schemeClr val="bg1"/>
              </a:solidFill>
            </a:endParaRPr>
          </a:p>
          <a:p>
            <a:r>
              <a:rPr lang="en-US" altLang="zh-CN" dirty="0" smtClean="0">
                <a:solidFill>
                  <a:schemeClr val="bg1"/>
                </a:solidFill>
              </a:rPr>
              <a:t>2.</a:t>
            </a:r>
            <a:r>
              <a:rPr lang="zh-CN" altLang="en-US" dirty="0" smtClean="0">
                <a:solidFill>
                  <a:schemeClr val="bg1"/>
                </a:solidFill>
              </a:rPr>
              <a:t>中山</a:t>
            </a:r>
            <a:r>
              <a:rPr lang="zh-CN" altLang="en-US" dirty="0">
                <a:solidFill>
                  <a:schemeClr val="bg1"/>
                </a:solidFill>
              </a:rPr>
              <a:t>	</a:t>
            </a:r>
            <a:r>
              <a:rPr lang="en-US" altLang="zh-CN" dirty="0">
                <a:solidFill>
                  <a:schemeClr val="bg1"/>
                </a:solidFill>
              </a:rPr>
              <a:t>12.4%</a:t>
            </a:r>
            <a:endParaRPr lang="en-US" altLang="zh-CN" dirty="0">
              <a:solidFill>
                <a:schemeClr val="bg1"/>
              </a:solidFill>
            </a:endParaRPr>
          </a:p>
          <a:p>
            <a:r>
              <a:rPr lang="en-US" altLang="zh-CN" dirty="0" smtClean="0">
                <a:solidFill>
                  <a:schemeClr val="bg1"/>
                </a:solidFill>
              </a:rPr>
              <a:t>3.</a:t>
            </a:r>
            <a:r>
              <a:rPr lang="zh-CN" altLang="en-US" dirty="0" smtClean="0">
                <a:solidFill>
                  <a:schemeClr val="bg1"/>
                </a:solidFill>
              </a:rPr>
              <a:t>广州</a:t>
            </a:r>
            <a:r>
              <a:rPr lang="zh-CN" altLang="en-US" dirty="0">
                <a:solidFill>
                  <a:schemeClr val="bg1"/>
                </a:solidFill>
              </a:rPr>
              <a:t>	</a:t>
            </a:r>
            <a:r>
              <a:rPr lang="en-US" altLang="zh-CN" dirty="0">
                <a:solidFill>
                  <a:schemeClr val="bg1"/>
                </a:solidFill>
              </a:rPr>
              <a:t>12.3%</a:t>
            </a:r>
            <a:endParaRPr lang="en-US" altLang="zh-CN" dirty="0">
              <a:solidFill>
                <a:schemeClr val="bg1"/>
              </a:solidFill>
            </a:endParaRPr>
          </a:p>
          <a:p>
            <a:r>
              <a:rPr lang="en-US" altLang="zh-CN" dirty="0" smtClean="0">
                <a:solidFill>
                  <a:schemeClr val="bg1"/>
                </a:solidFill>
              </a:rPr>
              <a:t>4.</a:t>
            </a:r>
            <a:r>
              <a:rPr lang="zh-CN" altLang="en-US" dirty="0" smtClean="0">
                <a:solidFill>
                  <a:schemeClr val="bg1"/>
                </a:solidFill>
              </a:rPr>
              <a:t>佛山</a:t>
            </a:r>
            <a:r>
              <a:rPr lang="zh-CN" altLang="en-US" dirty="0">
                <a:solidFill>
                  <a:schemeClr val="bg1"/>
                </a:solidFill>
              </a:rPr>
              <a:t>	</a:t>
            </a:r>
            <a:r>
              <a:rPr lang="en-US" altLang="zh-CN" dirty="0">
                <a:solidFill>
                  <a:schemeClr val="bg1"/>
                </a:solidFill>
              </a:rPr>
              <a:t>8.7%</a:t>
            </a:r>
            <a:endParaRPr lang="en-US" altLang="zh-CN" dirty="0">
              <a:solidFill>
                <a:schemeClr val="bg1"/>
              </a:solidFill>
            </a:endParaRPr>
          </a:p>
          <a:p>
            <a:r>
              <a:rPr lang="en-US" altLang="zh-CN" dirty="0" smtClean="0">
                <a:solidFill>
                  <a:schemeClr val="bg1"/>
                </a:solidFill>
              </a:rPr>
              <a:t>5.</a:t>
            </a:r>
            <a:r>
              <a:rPr lang="zh-CN" altLang="en-US" dirty="0" smtClean="0">
                <a:solidFill>
                  <a:schemeClr val="bg1"/>
                </a:solidFill>
              </a:rPr>
              <a:t>珠海</a:t>
            </a:r>
            <a:r>
              <a:rPr lang="zh-CN" altLang="en-US" dirty="0">
                <a:solidFill>
                  <a:schemeClr val="bg1"/>
                </a:solidFill>
              </a:rPr>
              <a:t>	</a:t>
            </a:r>
            <a:r>
              <a:rPr lang="en-US" altLang="zh-CN" dirty="0">
                <a:solidFill>
                  <a:schemeClr val="bg1"/>
                </a:solidFill>
              </a:rPr>
              <a:t>8.2%</a:t>
            </a:r>
            <a:endParaRPr lang="en-US" altLang="zh-CN" dirty="0">
              <a:solidFill>
                <a:schemeClr val="bg1"/>
              </a:solidFill>
            </a:endParaRPr>
          </a:p>
          <a:p>
            <a:r>
              <a:rPr lang="en-US" altLang="zh-CN" dirty="0" smtClean="0">
                <a:solidFill>
                  <a:schemeClr val="bg1"/>
                </a:solidFill>
              </a:rPr>
              <a:t>6.</a:t>
            </a:r>
            <a:r>
              <a:rPr lang="zh-CN" altLang="en-US" dirty="0" smtClean="0">
                <a:solidFill>
                  <a:schemeClr val="bg1"/>
                </a:solidFill>
              </a:rPr>
              <a:t>清</a:t>
            </a:r>
            <a:r>
              <a:rPr lang="zh-CN" altLang="en-US" dirty="0">
                <a:solidFill>
                  <a:schemeClr val="bg1"/>
                </a:solidFill>
              </a:rPr>
              <a:t>远	</a:t>
            </a:r>
            <a:r>
              <a:rPr lang="en-US" altLang="zh-CN" dirty="0">
                <a:solidFill>
                  <a:schemeClr val="bg1"/>
                </a:solidFill>
              </a:rPr>
              <a:t>3.9%</a:t>
            </a:r>
            <a:endParaRPr lang="en-US" altLang="zh-CN" dirty="0">
              <a:solidFill>
                <a:schemeClr val="bg1"/>
              </a:solidFill>
            </a:endParaRPr>
          </a:p>
          <a:p>
            <a:r>
              <a:rPr lang="en-US" altLang="zh-CN" dirty="0" smtClean="0">
                <a:solidFill>
                  <a:schemeClr val="bg1"/>
                </a:solidFill>
              </a:rPr>
              <a:t>7.</a:t>
            </a:r>
            <a:r>
              <a:rPr lang="zh-CN" altLang="en-US" dirty="0" smtClean="0">
                <a:solidFill>
                  <a:schemeClr val="bg1"/>
                </a:solidFill>
              </a:rPr>
              <a:t>韶关</a:t>
            </a:r>
            <a:r>
              <a:rPr lang="zh-CN" altLang="en-US" dirty="0">
                <a:solidFill>
                  <a:schemeClr val="bg1"/>
                </a:solidFill>
              </a:rPr>
              <a:t>	</a:t>
            </a:r>
            <a:r>
              <a:rPr lang="en-US" altLang="zh-CN" dirty="0">
                <a:solidFill>
                  <a:schemeClr val="bg1"/>
                </a:solidFill>
              </a:rPr>
              <a:t>3.7%</a:t>
            </a:r>
            <a:endParaRPr lang="en-US" altLang="zh-CN" dirty="0">
              <a:solidFill>
                <a:schemeClr val="bg1"/>
              </a:solidFill>
            </a:endParaRPr>
          </a:p>
          <a:p>
            <a:r>
              <a:rPr lang="en-US" altLang="zh-CN" dirty="0" smtClean="0">
                <a:solidFill>
                  <a:schemeClr val="bg1"/>
                </a:solidFill>
              </a:rPr>
              <a:t>8.</a:t>
            </a:r>
            <a:r>
              <a:rPr lang="zh-CN" altLang="en-US" dirty="0" smtClean="0">
                <a:solidFill>
                  <a:schemeClr val="bg1"/>
                </a:solidFill>
              </a:rPr>
              <a:t>云</a:t>
            </a:r>
            <a:r>
              <a:rPr lang="zh-CN" altLang="en-US" dirty="0">
                <a:solidFill>
                  <a:schemeClr val="bg1"/>
                </a:solidFill>
              </a:rPr>
              <a:t>浮	</a:t>
            </a:r>
            <a:r>
              <a:rPr lang="en-US" altLang="zh-CN" dirty="0">
                <a:solidFill>
                  <a:schemeClr val="bg1"/>
                </a:solidFill>
              </a:rPr>
              <a:t>2.9%</a:t>
            </a:r>
            <a:endParaRPr lang="en-US" altLang="zh-CN" dirty="0">
              <a:solidFill>
                <a:schemeClr val="bg1"/>
              </a:solidFill>
            </a:endParaRPr>
          </a:p>
          <a:p>
            <a:r>
              <a:rPr lang="en-US" altLang="zh-CN" dirty="0" smtClean="0">
                <a:solidFill>
                  <a:schemeClr val="bg1"/>
                </a:solidFill>
              </a:rPr>
              <a:t>9.</a:t>
            </a:r>
            <a:r>
              <a:rPr lang="zh-CN" altLang="en-US" dirty="0" smtClean="0">
                <a:solidFill>
                  <a:schemeClr val="bg1"/>
                </a:solidFill>
              </a:rPr>
              <a:t>梅</a:t>
            </a:r>
            <a:r>
              <a:rPr lang="zh-CN" altLang="en-US" dirty="0">
                <a:solidFill>
                  <a:schemeClr val="bg1"/>
                </a:solidFill>
              </a:rPr>
              <a:t>州	</a:t>
            </a:r>
            <a:r>
              <a:rPr lang="en-US" altLang="zh-CN" dirty="0">
                <a:solidFill>
                  <a:schemeClr val="bg1"/>
                </a:solidFill>
              </a:rPr>
              <a:t>2.8%</a:t>
            </a:r>
            <a:endParaRPr lang="en-US" altLang="zh-CN" dirty="0">
              <a:solidFill>
                <a:schemeClr val="bg1"/>
              </a:solidFill>
            </a:endParaRPr>
          </a:p>
          <a:p>
            <a:r>
              <a:rPr lang="en-US" altLang="zh-CN" dirty="0" smtClean="0">
                <a:solidFill>
                  <a:schemeClr val="bg1"/>
                </a:solidFill>
              </a:rPr>
              <a:t>10.</a:t>
            </a:r>
            <a:r>
              <a:rPr lang="zh-CN" altLang="en-US" dirty="0" smtClean="0">
                <a:solidFill>
                  <a:schemeClr val="bg1"/>
                </a:solidFill>
              </a:rPr>
              <a:t>惠州</a:t>
            </a:r>
            <a:r>
              <a:rPr lang="zh-CN" altLang="en-US" dirty="0">
                <a:solidFill>
                  <a:schemeClr val="bg1"/>
                </a:solidFill>
              </a:rPr>
              <a:t>	</a:t>
            </a:r>
            <a:r>
              <a:rPr lang="en-US" altLang="zh-CN" dirty="0">
                <a:solidFill>
                  <a:schemeClr val="bg1"/>
                </a:solidFill>
              </a:rPr>
              <a:t>2.4%</a:t>
            </a:r>
            <a:endParaRPr lang="en-US" altLang="zh-CN" dirty="0">
              <a:solidFill>
                <a:schemeClr val="bg1"/>
              </a:solidFill>
            </a:endParaRPr>
          </a:p>
        </p:txBody>
      </p:sp>
      <p:pic>
        <p:nvPicPr>
          <p:cNvPr id="6" name="图片 5"/>
          <p:cNvPicPr>
            <a:picLocks noChangeAspect="1"/>
          </p:cNvPicPr>
          <p:nvPr/>
        </p:nvPicPr>
        <p:blipFill>
          <a:blip r:embed="rId3"/>
          <a:stretch>
            <a:fillRect/>
          </a:stretch>
        </p:blipFill>
        <p:spPr>
          <a:xfrm>
            <a:off x="110490" y="2780030"/>
            <a:ext cx="4104640" cy="2539365"/>
          </a:xfrm>
          <a:prstGeom prst="rect">
            <a:avLst/>
          </a:prstGeom>
        </p:spPr>
      </p:pic>
      <p:pic>
        <p:nvPicPr>
          <p:cNvPr id="7" name="图片 6"/>
          <p:cNvPicPr>
            <a:picLocks noChangeAspect="1"/>
          </p:cNvPicPr>
          <p:nvPr/>
        </p:nvPicPr>
        <p:blipFill>
          <a:blip r:embed="rId4"/>
          <a:stretch>
            <a:fillRect/>
          </a:stretch>
        </p:blipFill>
        <p:spPr>
          <a:xfrm>
            <a:off x="5939155" y="2780030"/>
            <a:ext cx="4326890" cy="26079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9" y="-31109"/>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2.2</a:t>
            </a:r>
            <a:r>
              <a:rPr lang="zh-CN" altLang="en-US" sz="2800" dirty="0">
                <a:solidFill>
                  <a:schemeClr val="tx1"/>
                </a:solidFill>
                <a:latin typeface="黑体" panose="02010609060101010101" pitchFamily="49" charset="-122"/>
                <a:ea typeface="黑体" panose="02010609060101010101" pitchFamily="49" charset="-122"/>
              </a:rPr>
              <a:t>：国内过夜游游客停留天数分析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85944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在国内过夜游客停留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50.1%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15.4%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16.7%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11.3%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天以上占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，过夜游游客以湖南、广东、广西、湖北较多。</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30" name="表格 29"/>
          <p:cNvGraphicFramePr>
            <a:graphicFrameLocks noGrp="1"/>
          </p:cNvGraphicFramePr>
          <p:nvPr/>
        </p:nvGraphicFramePr>
        <p:xfrm>
          <a:off x="6301409" y="2547791"/>
          <a:ext cx="5637554" cy="3762174"/>
        </p:xfrm>
        <a:graphic>
          <a:graphicData uri="http://schemas.openxmlformats.org/drawingml/2006/table">
            <a:tbl>
              <a:tblPr firstRow="1" bandRow="1">
                <a:tableStyleId>{7DF18680-E054-41AD-8BC1-D1AEF772440D}</a:tableStyleId>
              </a:tblPr>
              <a:tblGrid>
                <a:gridCol w="1278166"/>
                <a:gridCol w="4359388"/>
              </a:tblGrid>
              <a:tr h="627029">
                <a:tc>
                  <a:txBody>
                    <a:bodyPr/>
                    <a:lstStyle/>
                    <a:p>
                      <a:r>
                        <a:rPr lang="zh-CN" altLang="en-US" dirty="0"/>
                        <a:t>停留天数</a:t>
                      </a:r>
                      <a:endParaRPr lang="zh-CN" altLang="en-US" dirty="0"/>
                    </a:p>
                  </a:txBody>
                  <a:tcPr anchor="ctr"/>
                </a:tc>
                <a:tc>
                  <a:txBody>
                    <a:bodyPr/>
                    <a:lstStyle/>
                    <a:p>
                      <a:pPr algn="ctr"/>
                      <a:r>
                        <a:rPr lang="zh-CN" altLang="en-US" dirty="0"/>
                        <a:t>去向省份</a:t>
                      </a:r>
                      <a:endParaRPr lang="zh-CN" altLang="en-US" dirty="0"/>
                    </a:p>
                  </a:txBody>
                  <a:tcPr anchor="ctr"/>
                </a:tc>
              </a:tr>
              <a:tr h="627029">
                <a:tc>
                  <a:txBody>
                    <a:bodyPr/>
                    <a:lstStyle/>
                    <a:p>
                      <a:r>
                        <a:rPr lang="en-US" altLang="zh-CN" dirty="0"/>
                        <a:t>2</a:t>
                      </a:r>
                      <a:r>
                        <a:rPr lang="zh-CN" altLang="en-US" dirty="0"/>
                        <a:t>天</a:t>
                      </a:r>
                      <a:endParaRPr lang="zh-CN" alt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湖南</a:t>
                      </a:r>
                      <a:r>
                        <a:rPr lang="en-US" altLang="zh-CN" dirty="0" smtClean="0"/>
                        <a:t>23%</a:t>
                      </a:r>
                      <a:r>
                        <a:rPr lang="zh-CN" altLang="en-US" dirty="0"/>
                        <a:t>、广西</a:t>
                      </a:r>
                      <a:r>
                        <a:rPr lang="en-US" altLang="zh-CN" dirty="0" smtClean="0"/>
                        <a:t>11%</a:t>
                      </a:r>
                      <a:r>
                        <a:rPr lang="zh-CN" altLang="en-US" dirty="0"/>
                        <a:t>、</a:t>
                      </a:r>
                      <a:r>
                        <a:rPr lang="zh-CN" altLang="en-US" dirty="0" smtClean="0"/>
                        <a:t>湖北</a:t>
                      </a:r>
                      <a:r>
                        <a:rPr lang="en-US" altLang="zh-CN" dirty="0" smtClean="0"/>
                        <a:t>8%</a:t>
                      </a:r>
                      <a:r>
                        <a:rPr lang="zh-CN" altLang="en-US" dirty="0" smtClean="0"/>
                        <a:t>、河南</a:t>
                      </a:r>
                      <a:r>
                        <a:rPr lang="en-US" altLang="zh-CN" dirty="0" smtClean="0"/>
                        <a:t>8%</a:t>
                      </a:r>
                      <a:endParaRPr lang="en-US" altLang="zh-CN" dirty="0"/>
                    </a:p>
                  </a:txBody>
                  <a:tcPr anchor="ctr"/>
                </a:tc>
              </a:tr>
              <a:tr h="627029">
                <a:tc>
                  <a:txBody>
                    <a:bodyPr/>
                    <a:lstStyle/>
                    <a:p>
                      <a:r>
                        <a:rPr lang="en-US" altLang="zh-CN" dirty="0"/>
                        <a:t>3</a:t>
                      </a:r>
                      <a:r>
                        <a:rPr lang="zh-CN" altLang="en-US" dirty="0"/>
                        <a:t>天</a:t>
                      </a:r>
                      <a:endParaRPr lang="zh-CN" alt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湖南</a:t>
                      </a:r>
                      <a:r>
                        <a:rPr lang="en-US" altLang="zh-CN" dirty="0" smtClean="0"/>
                        <a:t>21%</a:t>
                      </a:r>
                      <a:r>
                        <a:rPr lang="zh-CN" altLang="en-US" dirty="0" smtClean="0"/>
                        <a:t>、广西</a:t>
                      </a:r>
                      <a:r>
                        <a:rPr lang="en-US" altLang="zh-CN" dirty="0" smtClean="0"/>
                        <a:t>11%</a:t>
                      </a:r>
                      <a:r>
                        <a:rPr lang="zh-CN" altLang="en-US" dirty="0" smtClean="0"/>
                        <a:t>、广东</a:t>
                      </a:r>
                      <a:r>
                        <a:rPr lang="en-US" altLang="zh-CN" dirty="0" smtClean="0"/>
                        <a:t>10%</a:t>
                      </a:r>
                      <a:r>
                        <a:rPr lang="zh-CN" altLang="en-US" dirty="0" smtClean="0"/>
                        <a:t>、湖北</a:t>
                      </a:r>
                      <a:r>
                        <a:rPr lang="en-US" altLang="zh-CN" dirty="0" smtClean="0"/>
                        <a:t>7%</a:t>
                      </a:r>
                      <a:endParaRPr lang="en-US" altLang="zh-CN" dirty="0"/>
                    </a:p>
                  </a:txBody>
                  <a:tcPr anchor="ctr"/>
                </a:tc>
              </a:tr>
              <a:tr h="627029">
                <a:tc>
                  <a:txBody>
                    <a:bodyPr/>
                    <a:lstStyle/>
                    <a:p>
                      <a:r>
                        <a:rPr lang="en-US" altLang="zh-CN" dirty="0"/>
                        <a:t>4-6</a:t>
                      </a:r>
                      <a:r>
                        <a:rPr lang="zh-CN" altLang="en-US" dirty="0"/>
                        <a:t>天</a:t>
                      </a:r>
                      <a:endParaRPr lang="zh-CN" altLang="en-US" dirty="0"/>
                    </a:p>
                  </a:txBody>
                  <a:tcPr anchor="ctr"/>
                </a:tc>
                <a:tc>
                  <a:txBody>
                    <a:bodyPr/>
                    <a:lstStyle/>
                    <a:p>
                      <a:r>
                        <a:rPr lang="zh-CN" altLang="en-US" dirty="0" smtClean="0"/>
                        <a:t>湖南</a:t>
                      </a:r>
                      <a:r>
                        <a:rPr lang="en-US" altLang="zh-CN" dirty="0" smtClean="0"/>
                        <a:t>19%</a:t>
                      </a:r>
                      <a:r>
                        <a:rPr lang="zh-CN" altLang="en-US" dirty="0"/>
                        <a:t>、广东</a:t>
                      </a:r>
                      <a:r>
                        <a:rPr lang="en-US" altLang="zh-CN" dirty="0" smtClean="0"/>
                        <a:t>13%</a:t>
                      </a:r>
                      <a:r>
                        <a:rPr lang="zh-CN" altLang="en-US" dirty="0"/>
                        <a:t>、广西</a:t>
                      </a:r>
                      <a:r>
                        <a:rPr lang="en-US" altLang="zh-CN" dirty="0" smtClean="0"/>
                        <a:t>11%</a:t>
                      </a:r>
                      <a:r>
                        <a:rPr lang="zh-CN" altLang="en-US" dirty="0" smtClean="0"/>
                        <a:t>、四川</a:t>
                      </a:r>
                      <a:r>
                        <a:rPr lang="en-US" altLang="zh-CN" dirty="0" smtClean="0"/>
                        <a:t>7%</a:t>
                      </a:r>
                      <a:endParaRPr lang="en-US" altLang="zh-CN" dirty="0"/>
                    </a:p>
                  </a:txBody>
                  <a:tcPr anchor="ctr"/>
                </a:tc>
              </a:tr>
              <a:tr h="627029">
                <a:tc>
                  <a:txBody>
                    <a:bodyPr/>
                    <a:lstStyle/>
                    <a:p>
                      <a:r>
                        <a:rPr lang="en-US" altLang="zh-CN" dirty="0"/>
                        <a:t>7-15</a:t>
                      </a:r>
                      <a:r>
                        <a:rPr lang="zh-CN" altLang="en-US" dirty="0"/>
                        <a:t>天</a:t>
                      </a:r>
                      <a:endParaRPr lang="zh-CN" altLang="en-US" dirty="0"/>
                    </a:p>
                  </a:txBody>
                  <a:tcPr anchor="ctr"/>
                </a:tc>
                <a:tc>
                  <a:txBody>
                    <a:bodyPr/>
                    <a:lstStyle/>
                    <a:p>
                      <a:r>
                        <a:rPr lang="zh-CN" altLang="en-US" dirty="0" smtClean="0"/>
                        <a:t>广东</a:t>
                      </a:r>
                      <a:r>
                        <a:rPr lang="en-US" altLang="zh-CN" dirty="0" smtClean="0"/>
                        <a:t>20%</a:t>
                      </a:r>
                      <a:r>
                        <a:rPr lang="zh-CN" altLang="en-US" dirty="0"/>
                        <a:t>、湖南</a:t>
                      </a:r>
                      <a:r>
                        <a:rPr lang="en-US" altLang="zh-CN" dirty="0"/>
                        <a:t>17%</a:t>
                      </a:r>
                      <a:r>
                        <a:rPr lang="zh-CN" altLang="en-US" dirty="0"/>
                        <a:t>、广西</a:t>
                      </a:r>
                      <a:r>
                        <a:rPr lang="en-US" altLang="zh-CN" dirty="0" smtClean="0"/>
                        <a:t>10%</a:t>
                      </a:r>
                      <a:r>
                        <a:rPr lang="zh-CN" altLang="en-US" dirty="0" smtClean="0"/>
                        <a:t>、四川</a:t>
                      </a:r>
                      <a:r>
                        <a:rPr lang="en-US" altLang="zh-CN" dirty="0" smtClean="0"/>
                        <a:t>7</a:t>
                      </a:r>
                      <a:r>
                        <a:rPr lang="en-US" altLang="zh-CN" dirty="0"/>
                        <a:t>%</a:t>
                      </a:r>
                      <a:endParaRPr lang="zh-CN" altLang="en-US" dirty="0"/>
                    </a:p>
                  </a:txBody>
                  <a:tcPr anchor="ctr"/>
                </a:tc>
              </a:tr>
              <a:tr h="627029">
                <a:tc>
                  <a:txBody>
                    <a:bodyPr/>
                    <a:lstStyle/>
                    <a:p>
                      <a:r>
                        <a:rPr lang="en-US" altLang="zh-CN" dirty="0"/>
                        <a:t>15</a:t>
                      </a:r>
                      <a:r>
                        <a:rPr lang="zh-CN" altLang="en-US" dirty="0"/>
                        <a:t>天以上</a:t>
                      </a:r>
                      <a:endParaRPr lang="zh-CN" altLang="en-US" dirty="0"/>
                    </a:p>
                  </a:txBody>
                  <a:tcPr anchor="ctr"/>
                </a:tc>
                <a:tc>
                  <a:txBody>
                    <a:bodyPr/>
                    <a:lstStyle/>
                    <a:p>
                      <a:r>
                        <a:rPr lang="zh-CN" altLang="en-US" dirty="0"/>
                        <a:t>广东</a:t>
                      </a:r>
                      <a:r>
                        <a:rPr lang="en-US" altLang="zh-CN" dirty="0" smtClean="0"/>
                        <a:t>44%</a:t>
                      </a:r>
                      <a:r>
                        <a:rPr lang="zh-CN" altLang="en-US" dirty="0"/>
                        <a:t>、湖南</a:t>
                      </a:r>
                      <a:r>
                        <a:rPr lang="en-US" altLang="zh-CN" dirty="0"/>
                        <a:t>12</a:t>
                      </a:r>
                      <a:r>
                        <a:rPr lang="en-US" altLang="zh-CN" dirty="0" smtClean="0"/>
                        <a:t>%</a:t>
                      </a:r>
                      <a:r>
                        <a:rPr lang="zh-CN" altLang="en-US" dirty="0" smtClean="0"/>
                        <a:t>、</a:t>
                      </a:r>
                      <a:r>
                        <a:rPr lang="zh-CN" altLang="en-US" dirty="0"/>
                        <a:t>广西</a:t>
                      </a:r>
                      <a:r>
                        <a:rPr lang="en-US" altLang="zh-CN" dirty="0"/>
                        <a:t>7</a:t>
                      </a:r>
                      <a:r>
                        <a:rPr lang="en-US" altLang="zh-CN" dirty="0" smtClean="0"/>
                        <a:t>%</a:t>
                      </a:r>
                      <a:r>
                        <a:rPr lang="zh-CN" altLang="en-US" dirty="0" smtClean="0"/>
                        <a:t>、重庆</a:t>
                      </a:r>
                      <a:r>
                        <a:rPr lang="en-US" altLang="zh-CN" dirty="0" smtClean="0"/>
                        <a:t>6%</a:t>
                      </a:r>
                      <a:endParaRPr lang="zh-CN" altLang="en-US" dirty="0"/>
                    </a:p>
                  </a:txBody>
                  <a:tcPr anchor="ctr"/>
                </a:tc>
              </a:tr>
            </a:tbl>
          </a:graphicData>
        </a:graphic>
      </p:graphicFrame>
      <p:graphicFrame>
        <p:nvGraphicFramePr>
          <p:cNvPr id="8" name="图表 7"/>
          <p:cNvGraphicFramePr/>
          <p:nvPr/>
        </p:nvGraphicFramePr>
        <p:xfrm>
          <a:off x="488844" y="2552131"/>
          <a:ext cx="5640286" cy="3748623"/>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9" name="图片 8"/>
          <p:cNvPicPr>
            <a:picLocks noChangeAspect="1"/>
          </p:cNvPicPr>
          <p:nvPr/>
        </p:nvPicPr>
        <p:blipFill>
          <a:blip r:embed="rId2"/>
          <a:stretch>
            <a:fillRect/>
          </a:stretch>
        </p:blipFill>
        <p:spPr>
          <a:xfrm>
            <a:off x="10367319" y="62776"/>
            <a:ext cx="833521" cy="763300"/>
          </a:xfrm>
          <a:prstGeom prst="rect">
            <a:avLst/>
          </a:prstGeom>
        </p:spPr>
      </p:pic>
      <p:pic>
        <p:nvPicPr>
          <p:cNvPr id="10" name="图片 9"/>
          <p:cNvPicPr>
            <a:picLocks noChangeAspect="1"/>
          </p:cNvPicPr>
          <p:nvPr/>
        </p:nvPicPr>
        <p:blipFill>
          <a:blip r:embed="rId3"/>
          <a:stretch>
            <a:fillRect/>
          </a:stretch>
        </p:blipFill>
        <p:spPr>
          <a:xfrm>
            <a:off x="11200841" y="62776"/>
            <a:ext cx="890522" cy="76120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2.3</a:t>
            </a:r>
            <a:r>
              <a:rPr lang="zh-CN" altLang="en-US" sz="2800" dirty="0">
                <a:solidFill>
                  <a:schemeClr val="tx1"/>
                </a:solidFill>
                <a:latin typeface="黑体" panose="02010609060101010101" pitchFamily="49" charset="-122"/>
                <a:ea typeface="黑体" panose="02010609060101010101" pitchFamily="49" charset="-122"/>
              </a:rPr>
              <a:t>：国内过夜游游客特征</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998647"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过夜游游客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24.2%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60.5%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11.9%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；出行工具以仍火车、汽车为主。</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2942781" y="2349814"/>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658420" y="2349814"/>
            <a:ext cx="1148668" cy="1211781"/>
          </a:xfrm>
          <a:prstGeom prst="rect">
            <a:avLst/>
          </a:prstGeom>
          <a:noFill/>
          <a:ln w="9525">
            <a:noFill/>
            <a:miter lim="800000"/>
            <a:headEnd/>
            <a:tailEnd/>
          </a:ln>
        </p:spPr>
      </p:pic>
      <p:sp>
        <p:nvSpPr>
          <p:cNvPr id="11" name="文本框 10"/>
          <p:cNvSpPr txBox="1"/>
          <p:nvPr/>
        </p:nvSpPr>
        <p:spPr>
          <a:xfrm>
            <a:off x="1807088" y="2955704"/>
            <a:ext cx="1027756" cy="461665"/>
          </a:xfrm>
          <a:prstGeom prst="rect">
            <a:avLst/>
          </a:prstGeom>
          <a:noFill/>
        </p:spPr>
        <p:txBody>
          <a:bodyPr wrap="square" rtlCol="0">
            <a:spAutoFit/>
          </a:bodyPr>
          <a:lstStyle/>
          <a:p>
            <a:r>
              <a:rPr lang="en-US" altLang="zh-CN" sz="2400" dirty="0" smtClean="0">
                <a:solidFill>
                  <a:schemeClr val="bg1"/>
                </a:solidFill>
              </a:rPr>
              <a:t>33% </a:t>
            </a:r>
            <a:endParaRPr lang="zh-CN" altLang="en-US" sz="2400" dirty="0">
              <a:solidFill>
                <a:schemeClr val="bg1"/>
              </a:solidFill>
            </a:endParaRPr>
          </a:p>
        </p:txBody>
      </p:sp>
      <p:sp>
        <p:nvSpPr>
          <p:cNvPr id="16" name="文本框 15"/>
          <p:cNvSpPr txBox="1"/>
          <p:nvPr/>
        </p:nvSpPr>
        <p:spPr>
          <a:xfrm>
            <a:off x="4363481" y="2955704"/>
            <a:ext cx="1027756" cy="461665"/>
          </a:xfrm>
          <a:prstGeom prst="rect">
            <a:avLst/>
          </a:prstGeom>
          <a:noFill/>
        </p:spPr>
        <p:txBody>
          <a:bodyPr wrap="square" rtlCol="0">
            <a:spAutoFit/>
          </a:bodyPr>
          <a:lstStyle/>
          <a:p>
            <a:r>
              <a:rPr lang="en-US" altLang="zh-CN" sz="2400" dirty="0" smtClean="0">
                <a:solidFill>
                  <a:schemeClr val="bg1"/>
                </a:solidFill>
              </a:rPr>
              <a:t>67% </a:t>
            </a:r>
            <a:endParaRPr lang="zh-CN" altLang="en-US" sz="2400" dirty="0">
              <a:solidFill>
                <a:schemeClr val="bg1"/>
              </a:solidFill>
            </a:endParaRPr>
          </a:p>
        </p:txBody>
      </p:sp>
      <p:graphicFrame>
        <p:nvGraphicFramePr>
          <p:cNvPr id="18" name="图表 17"/>
          <p:cNvGraphicFramePr/>
          <p:nvPr/>
        </p:nvGraphicFramePr>
        <p:xfrm>
          <a:off x="5893639" y="2455872"/>
          <a:ext cx="5691280" cy="3774928"/>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9" name="图片 18"/>
          <p:cNvPicPr>
            <a:picLocks noChangeAspect="1"/>
          </p:cNvPicPr>
          <p:nvPr/>
        </p:nvPicPr>
        <p:blipFill>
          <a:blip r:embed="rId4"/>
          <a:stretch>
            <a:fillRect/>
          </a:stretch>
        </p:blipFill>
        <p:spPr>
          <a:xfrm>
            <a:off x="10367319" y="62776"/>
            <a:ext cx="833521" cy="763300"/>
          </a:xfrm>
          <a:prstGeom prst="rect">
            <a:avLst/>
          </a:prstGeom>
        </p:spPr>
      </p:pic>
      <p:pic>
        <p:nvPicPr>
          <p:cNvPr id="23" name="图片 22"/>
          <p:cNvPicPr>
            <a:picLocks noChangeAspect="1"/>
          </p:cNvPicPr>
          <p:nvPr/>
        </p:nvPicPr>
        <p:blipFill>
          <a:blip r:embed="rId5"/>
          <a:stretch>
            <a:fillRect/>
          </a:stretch>
        </p:blipFill>
        <p:spPr>
          <a:xfrm>
            <a:off x="11200841" y="62776"/>
            <a:ext cx="890522" cy="761206"/>
          </a:xfrm>
          <a:prstGeom prst="rect">
            <a:avLst/>
          </a:prstGeom>
        </p:spPr>
      </p:pic>
      <p:pic>
        <p:nvPicPr>
          <p:cNvPr id="15" name="图片 14"/>
          <p:cNvPicPr>
            <a:picLocks noChangeAspect="1"/>
          </p:cNvPicPr>
          <p:nvPr/>
        </p:nvPicPr>
        <p:blipFill>
          <a:blip r:embed="rId6"/>
          <a:stretch>
            <a:fillRect/>
          </a:stretch>
        </p:blipFill>
        <p:spPr>
          <a:xfrm>
            <a:off x="1239088" y="3891717"/>
            <a:ext cx="1013170" cy="668705"/>
          </a:xfrm>
          <a:prstGeom prst="rect">
            <a:avLst/>
          </a:prstGeom>
        </p:spPr>
      </p:pic>
      <p:pic>
        <p:nvPicPr>
          <p:cNvPr id="17" name="图片 16"/>
          <p:cNvPicPr>
            <a:picLocks noChangeAspect="1"/>
          </p:cNvPicPr>
          <p:nvPr/>
        </p:nvPicPr>
        <p:blipFill>
          <a:blip r:embed="rId7"/>
          <a:stretch>
            <a:fillRect/>
          </a:stretch>
        </p:blipFill>
        <p:spPr>
          <a:xfrm>
            <a:off x="1239088" y="4670243"/>
            <a:ext cx="1013169" cy="680235"/>
          </a:xfrm>
          <a:prstGeom prst="rect">
            <a:avLst/>
          </a:prstGeom>
        </p:spPr>
      </p:pic>
      <p:pic>
        <p:nvPicPr>
          <p:cNvPr id="20" name="图片 19"/>
          <p:cNvPicPr>
            <a:picLocks noChangeAspect="1"/>
          </p:cNvPicPr>
          <p:nvPr/>
        </p:nvPicPr>
        <p:blipFill>
          <a:blip r:embed="rId8"/>
          <a:stretch>
            <a:fillRect/>
          </a:stretch>
        </p:blipFill>
        <p:spPr>
          <a:xfrm>
            <a:off x="1239088" y="5528243"/>
            <a:ext cx="1013169" cy="680235"/>
          </a:xfrm>
          <a:prstGeom prst="rect">
            <a:avLst/>
          </a:prstGeom>
        </p:spPr>
      </p:pic>
      <p:sp>
        <p:nvSpPr>
          <p:cNvPr id="21" name="文本框 20"/>
          <p:cNvSpPr txBox="1"/>
          <p:nvPr/>
        </p:nvSpPr>
        <p:spPr>
          <a:xfrm>
            <a:off x="2489116" y="3945369"/>
            <a:ext cx="1918224" cy="400110"/>
          </a:xfrm>
          <a:prstGeom prst="rect">
            <a:avLst/>
          </a:prstGeom>
          <a:noFill/>
        </p:spPr>
        <p:txBody>
          <a:bodyPr wrap="square" rtlCol="0">
            <a:spAutoFit/>
          </a:bodyPr>
          <a:lstStyle/>
          <a:p>
            <a:r>
              <a:rPr lang="zh-CN" altLang="en-US" sz="2000" dirty="0">
                <a:solidFill>
                  <a:schemeClr val="bg1"/>
                </a:solidFill>
              </a:rPr>
              <a:t>汽车</a:t>
            </a:r>
            <a:r>
              <a:rPr lang="en-US" altLang="zh-CN" sz="2000" dirty="0" smtClean="0">
                <a:solidFill>
                  <a:schemeClr val="bg1"/>
                </a:solidFill>
              </a:rPr>
              <a:t>31.3%</a:t>
            </a:r>
            <a:endParaRPr lang="zh-CN" altLang="en-US" sz="2000" dirty="0">
              <a:solidFill>
                <a:schemeClr val="bg1"/>
              </a:solidFill>
            </a:endParaRPr>
          </a:p>
        </p:txBody>
      </p:sp>
      <p:sp>
        <p:nvSpPr>
          <p:cNvPr id="22" name="文本框 21"/>
          <p:cNvSpPr txBox="1"/>
          <p:nvPr/>
        </p:nvSpPr>
        <p:spPr>
          <a:xfrm>
            <a:off x="2489116" y="4810305"/>
            <a:ext cx="1918224" cy="400110"/>
          </a:xfrm>
          <a:prstGeom prst="rect">
            <a:avLst/>
          </a:prstGeom>
          <a:noFill/>
        </p:spPr>
        <p:txBody>
          <a:bodyPr wrap="square" rtlCol="0">
            <a:spAutoFit/>
          </a:bodyPr>
          <a:lstStyle/>
          <a:p>
            <a:r>
              <a:rPr lang="zh-CN" altLang="en-US" sz="2000" dirty="0">
                <a:solidFill>
                  <a:schemeClr val="bg1"/>
                </a:solidFill>
              </a:rPr>
              <a:t>飞机</a:t>
            </a:r>
            <a:r>
              <a:rPr lang="en-US" altLang="zh-CN" sz="2000" dirty="0" smtClean="0">
                <a:solidFill>
                  <a:schemeClr val="bg1"/>
                </a:solidFill>
              </a:rPr>
              <a:t>3.5%</a:t>
            </a:r>
            <a:endParaRPr lang="zh-CN" altLang="en-US" sz="2000" dirty="0">
              <a:solidFill>
                <a:schemeClr val="bg1"/>
              </a:solidFill>
            </a:endParaRPr>
          </a:p>
        </p:txBody>
      </p:sp>
      <p:sp>
        <p:nvSpPr>
          <p:cNvPr id="24" name="文本框 23"/>
          <p:cNvSpPr txBox="1"/>
          <p:nvPr/>
        </p:nvSpPr>
        <p:spPr>
          <a:xfrm>
            <a:off x="2489116" y="5668305"/>
            <a:ext cx="1918224" cy="400110"/>
          </a:xfrm>
          <a:prstGeom prst="rect">
            <a:avLst/>
          </a:prstGeom>
          <a:noFill/>
        </p:spPr>
        <p:txBody>
          <a:bodyPr wrap="square" rtlCol="0">
            <a:spAutoFit/>
          </a:bodyPr>
          <a:lstStyle/>
          <a:p>
            <a:r>
              <a:rPr lang="zh-CN" altLang="en-US" sz="2000" dirty="0">
                <a:solidFill>
                  <a:schemeClr val="bg1"/>
                </a:solidFill>
              </a:rPr>
              <a:t>火车</a:t>
            </a:r>
            <a:r>
              <a:rPr lang="en-US" altLang="zh-CN" sz="2000" dirty="0" smtClean="0">
                <a:solidFill>
                  <a:schemeClr val="bg1"/>
                </a:solidFill>
              </a:rPr>
              <a:t>65.2%</a:t>
            </a:r>
            <a:endParaRPr lang="zh-CN" altLang="en-US" sz="2000" dirty="0">
              <a:solidFill>
                <a:schemeClr val="bg1"/>
              </a:solidFill>
            </a:endParaRPr>
          </a:p>
        </p:txBody>
      </p:sp>
      <p:sp>
        <p:nvSpPr>
          <p:cNvPr id="5" name="文本框 4"/>
          <p:cNvSpPr txBox="1"/>
          <p:nvPr/>
        </p:nvSpPr>
        <p:spPr>
          <a:xfrm>
            <a:off x="1093304" y="6400412"/>
            <a:ext cx="4505740" cy="276999"/>
          </a:xfrm>
          <a:prstGeom prst="rect">
            <a:avLst/>
          </a:prstGeom>
          <a:noFill/>
        </p:spPr>
        <p:txBody>
          <a:bodyPr wrap="square" rtlCol="0">
            <a:spAutoFit/>
          </a:bodyPr>
          <a:lstStyle/>
          <a:p>
            <a:r>
              <a:rPr lang="zh-CN" altLang="en-US" sz="1200" dirty="0">
                <a:solidFill>
                  <a:schemeClr val="bg1">
                    <a:lumMod val="95000"/>
                  </a:schemeClr>
                </a:solidFill>
              </a:rPr>
              <a:t>注：出行交通工具抽样出行省内用户，省外用户无数据</a:t>
            </a:r>
            <a:endParaRPr lang="zh-CN" altLang="en-US" sz="1200" dirty="0">
              <a:solidFill>
                <a:schemeClr val="bg1">
                  <a:lumMod val="9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574393" y="898498"/>
            <a:ext cx="8802071" cy="4826441"/>
            <a:chOff x="1266663" y="1454150"/>
            <a:chExt cx="6235762" cy="3636243"/>
          </a:xfrm>
        </p:grpSpPr>
        <p:sp>
          <p:nvSpPr>
            <p:cNvPr id="5" name="任意多边形 4"/>
            <p:cNvSpPr/>
            <p:nvPr/>
          </p:nvSpPr>
          <p:spPr bwMode="auto">
            <a:xfrm>
              <a:off x="3381273" y="1620795"/>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600" b="1" dirty="0">
                  <a:solidFill>
                    <a:srgbClr val="09ACC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国内游客深圳游分析</a:t>
              </a:r>
              <a:endParaRPr lang="zh-CN" altLang="en-US" sz="3600" b="1" dirty="0">
                <a:solidFill>
                  <a:srgbClr val="09ACC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椭圆 5"/>
            <p:cNvSpPr/>
            <p:nvPr/>
          </p:nvSpPr>
          <p:spPr bwMode="auto">
            <a:xfrm>
              <a:off x="3543841" y="1771416"/>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rPr>
                <a:t>A</a:t>
              </a:r>
              <a:endParaRPr lang="zh-CN" altLang="en-US"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endParaRPr>
            </a:p>
          </p:txBody>
        </p:sp>
        <p:sp>
          <p:nvSpPr>
            <p:cNvPr id="7" name="任意多边形 6"/>
            <p:cNvSpPr/>
            <p:nvPr/>
          </p:nvSpPr>
          <p:spPr bwMode="auto">
            <a:xfrm>
              <a:off x="3381275" y="2898059"/>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深圳国内游游客分析</a:t>
              </a:r>
              <a:endParaRPr lang="zh-CN" altLang="en-US" sz="3200" dirty="0">
                <a:solidFill>
                  <a:srgbClr val="09ACCD"/>
                </a:solidFill>
                <a:latin typeface="微软雅黑" panose="020B0503020204020204" pitchFamily="34" charset="-122"/>
                <a:ea typeface="微软雅黑" panose="020B0503020204020204" pitchFamily="34" charset="-122"/>
              </a:endParaRPr>
            </a:p>
          </p:txBody>
        </p:sp>
        <p:sp>
          <p:nvSpPr>
            <p:cNvPr id="8" name="椭圆 7"/>
            <p:cNvSpPr/>
            <p:nvPr/>
          </p:nvSpPr>
          <p:spPr bwMode="auto">
            <a:xfrm>
              <a:off x="3543841" y="3056154"/>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sz="3600" dirty="0">
                  <a:solidFill>
                    <a:srgbClr val="FFFFFF"/>
                  </a:solidFill>
                  <a:ea typeface="楷体" panose="02010609060101010101" pitchFamily="49" charset="-122"/>
                  <a:cs typeface="Verdana" panose="020B0604030504040204" pitchFamily="34" charset="0"/>
                </a:rPr>
                <a:t>B</a:t>
              </a:r>
              <a:endParaRPr lang="zh-CN" altLang="en-US" sz="3600" dirty="0">
                <a:solidFill>
                  <a:srgbClr val="FFFFFF"/>
                </a:solidFill>
                <a:ea typeface="楷体" panose="02010609060101010101" pitchFamily="49" charset="-122"/>
                <a:cs typeface="Verdana" panose="020B0604030504040204" pitchFamily="34" charset="0"/>
              </a:endParaRPr>
            </a:p>
          </p:txBody>
        </p:sp>
        <p:sp>
          <p:nvSpPr>
            <p:cNvPr id="9" name="任意多边形 8"/>
            <p:cNvSpPr/>
            <p:nvPr/>
          </p:nvSpPr>
          <p:spPr bwMode="auto">
            <a:xfrm>
              <a:off x="3381273" y="4182343"/>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深圳出境游游客分析</a:t>
              </a:r>
              <a:endParaRPr lang="zh-CN" altLang="en-US" sz="3200" dirty="0">
                <a:solidFill>
                  <a:srgbClr val="09ACCD"/>
                </a:solidFill>
                <a:latin typeface="微软雅黑" panose="020B0503020204020204" pitchFamily="34" charset="-122"/>
                <a:ea typeface="微软雅黑" panose="020B0503020204020204" pitchFamily="34" charset="-122"/>
              </a:endParaRPr>
            </a:p>
          </p:txBody>
        </p:sp>
        <p:sp>
          <p:nvSpPr>
            <p:cNvPr id="10" name="椭圆 9"/>
            <p:cNvSpPr/>
            <p:nvPr/>
          </p:nvSpPr>
          <p:spPr bwMode="auto">
            <a:xfrm>
              <a:off x="3543841" y="4340891"/>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sz="3600" dirty="0">
                  <a:solidFill>
                    <a:srgbClr val="FFFFFF"/>
                  </a:solidFill>
                  <a:ea typeface="楷体" panose="02010609060101010101" pitchFamily="49" charset="-122"/>
                  <a:cs typeface="Verdana" panose="020B0604030504040204" pitchFamily="34" charset="0"/>
                </a:rPr>
                <a:t>C</a:t>
              </a:r>
              <a:endParaRPr lang="zh-CN" altLang="en-US" sz="3600" dirty="0">
                <a:solidFill>
                  <a:srgbClr val="FFFFFF"/>
                </a:solidFill>
                <a:ea typeface="楷体" panose="02010609060101010101" pitchFamily="49" charset="-122"/>
                <a:cs typeface="Verdana" panose="020B0604030504040204" pitchFamily="34" charset="0"/>
              </a:endParaRPr>
            </a:p>
          </p:txBody>
        </p:sp>
        <p:sp>
          <p:nvSpPr>
            <p:cNvPr id="11" name="文本框 8"/>
            <p:cNvSpPr txBox="1">
              <a:spLocks noChangeArrowheads="1"/>
            </p:cNvSpPr>
            <p:nvPr/>
          </p:nvSpPr>
          <p:spPr bwMode="auto">
            <a:xfrm>
              <a:off x="1949941" y="2449958"/>
              <a:ext cx="615423"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en-US" altLang="zh-CN" sz="4800" dirty="0">
                  <a:solidFill>
                    <a:srgbClr val="EEEEEE"/>
                  </a:solidFill>
                  <a:latin typeface="微软雅黑" panose="020B0503020204020204" pitchFamily="34" charset="-122"/>
                  <a:ea typeface="微软雅黑" panose="020B0503020204020204" pitchFamily="34" charset="-122"/>
                </a:rPr>
                <a:t>Contents</a:t>
              </a:r>
              <a:endParaRPr lang="en-US" altLang="zh-CN" sz="4000" dirty="0">
                <a:solidFill>
                  <a:srgbClr val="EEEEEE"/>
                </a:solidFill>
                <a:latin typeface="微软雅黑" panose="020B0503020204020204" pitchFamily="34" charset="-122"/>
                <a:ea typeface="微软雅黑" panose="020B0503020204020204" pitchFamily="34" charset="-122"/>
              </a:endParaRPr>
            </a:p>
          </p:txBody>
        </p:sp>
        <p:sp>
          <p:nvSpPr>
            <p:cNvPr id="12" name="椭圆 11"/>
            <p:cNvSpPr/>
            <p:nvPr/>
          </p:nvSpPr>
          <p:spPr>
            <a:xfrm>
              <a:off x="1549236" y="1454150"/>
              <a:ext cx="869950" cy="869950"/>
            </a:xfrm>
            <a:prstGeom prst="ellipse">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目</a:t>
              </a:r>
              <a:endParaRPr lang="zh-CN" altLang="en-US" sz="4800" b="1" dirty="0">
                <a:solidFill>
                  <a:srgbClr val="0ABBDC"/>
                </a:solidFill>
              </a:endParaRPr>
            </a:p>
          </p:txBody>
        </p:sp>
        <p:sp>
          <p:nvSpPr>
            <p:cNvPr id="13" name="椭圆 12"/>
            <p:cNvSpPr/>
            <p:nvPr/>
          </p:nvSpPr>
          <p:spPr>
            <a:xfrm>
              <a:off x="1266663" y="2133600"/>
              <a:ext cx="682625" cy="682625"/>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录</a:t>
              </a:r>
              <a:endParaRPr lang="zh-CN" altLang="en-US" sz="4800" b="1" dirty="0">
                <a:solidFill>
                  <a:srgbClr val="0ABBDC"/>
                </a:solidFill>
              </a:endParaRPr>
            </a:p>
          </p:txBody>
        </p:sp>
      </p:gr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574393" y="898498"/>
            <a:ext cx="8802071" cy="4826441"/>
            <a:chOff x="1266663" y="1454150"/>
            <a:chExt cx="6235762" cy="3636243"/>
          </a:xfrm>
        </p:grpSpPr>
        <p:sp>
          <p:nvSpPr>
            <p:cNvPr id="5" name="任意多边形 4"/>
            <p:cNvSpPr/>
            <p:nvPr/>
          </p:nvSpPr>
          <p:spPr bwMode="auto">
            <a:xfrm>
              <a:off x="3381273" y="1620795"/>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国内游客深圳游分析</a:t>
              </a:r>
              <a:endParaRPr lang="zh-CN" altLang="en-US" sz="3200" dirty="0">
                <a:solidFill>
                  <a:srgbClr val="09ACCD"/>
                </a:solidFill>
                <a:latin typeface="微软雅黑" panose="020B0503020204020204" pitchFamily="34" charset="-122"/>
                <a:ea typeface="微软雅黑" panose="020B0503020204020204" pitchFamily="34" charset="-122"/>
              </a:endParaRPr>
            </a:p>
          </p:txBody>
        </p:sp>
        <p:sp>
          <p:nvSpPr>
            <p:cNvPr id="6" name="椭圆 5"/>
            <p:cNvSpPr/>
            <p:nvPr/>
          </p:nvSpPr>
          <p:spPr bwMode="auto">
            <a:xfrm>
              <a:off x="3543841" y="1771416"/>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3600" dirty="0">
                  <a:solidFill>
                    <a:srgbClr val="FFFFFF"/>
                  </a:solidFill>
                  <a:ea typeface="楷体" panose="02010609060101010101" pitchFamily="49" charset="-122"/>
                  <a:cs typeface="Verdana" panose="020B0604030504040204" pitchFamily="34" charset="0"/>
                </a:rPr>
                <a:t>A</a:t>
              </a:r>
              <a:endParaRPr lang="zh-CN" altLang="en-US" sz="3600" dirty="0">
                <a:solidFill>
                  <a:srgbClr val="FFFFFF"/>
                </a:solidFill>
                <a:ea typeface="楷体" panose="02010609060101010101" pitchFamily="49" charset="-122"/>
                <a:cs typeface="Verdana" panose="020B0604030504040204" pitchFamily="34" charset="0"/>
              </a:endParaRPr>
            </a:p>
          </p:txBody>
        </p:sp>
        <p:sp>
          <p:nvSpPr>
            <p:cNvPr id="7" name="任意多边形 6"/>
            <p:cNvSpPr/>
            <p:nvPr/>
          </p:nvSpPr>
          <p:spPr bwMode="auto">
            <a:xfrm>
              <a:off x="3381275" y="2898059"/>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深圳国内游游客分析</a:t>
              </a:r>
              <a:endParaRPr lang="zh-CN" altLang="en-US" sz="3200" dirty="0">
                <a:solidFill>
                  <a:srgbClr val="09ACCD"/>
                </a:solidFill>
                <a:latin typeface="微软雅黑" panose="020B0503020204020204" pitchFamily="34" charset="-122"/>
                <a:ea typeface="微软雅黑" panose="020B0503020204020204" pitchFamily="34" charset="-122"/>
              </a:endParaRPr>
            </a:p>
          </p:txBody>
        </p:sp>
        <p:sp>
          <p:nvSpPr>
            <p:cNvPr id="8" name="椭圆 7"/>
            <p:cNvSpPr/>
            <p:nvPr/>
          </p:nvSpPr>
          <p:spPr bwMode="auto">
            <a:xfrm>
              <a:off x="3543840" y="3047826"/>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4000" dirty="0">
                  <a:solidFill>
                    <a:srgbClr val="FFFFFF"/>
                  </a:solidFill>
                  <a:ea typeface="楷体" panose="02010609060101010101" pitchFamily="49" charset="-122"/>
                  <a:cs typeface="Verdana" panose="020B0604030504040204" pitchFamily="34" charset="0"/>
                </a:rPr>
                <a:t>B</a:t>
              </a:r>
              <a:endParaRPr lang="zh-CN" altLang="en-US" sz="4000" dirty="0">
                <a:solidFill>
                  <a:srgbClr val="FFFFFF"/>
                </a:solidFill>
                <a:ea typeface="楷体" panose="02010609060101010101" pitchFamily="49" charset="-122"/>
                <a:cs typeface="Verdana" panose="020B0604030504040204" pitchFamily="34" charset="0"/>
              </a:endParaRPr>
            </a:p>
          </p:txBody>
        </p:sp>
        <p:sp>
          <p:nvSpPr>
            <p:cNvPr id="9" name="任意多边形 8"/>
            <p:cNvSpPr/>
            <p:nvPr/>
          </p:nvSpPr>
          <p:spPr bwMode="auto">
            <a:xfrm>
              <a:off x="3381273" y="4182343"/>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600" b="1" dirty="0">
                  <a:solidFill>
                    <a:srgbClr val="09ACC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深圳出境游游客分析</a:t>
              </a:r>
              <a:endParaRPr lang="zh-CN" altLang="en-US" sz="3600" b="1" dirty="0">
                <a:solidFill>
                  <a:srgbClr val="09ACC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椭圆 9"/>
            <p:cNvSpPr/>
            <p:nvPr/>
          </p:nvSpPr>
          <p:spPr bwMode="auto">
            <a:xfrm>
              <a:off x="3543841" y="4340891"/>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altLang="zh-CN"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rPr>
                <a:t>C</a:t>
              </a:r>
              <a:endParaRPr lang="zh-CN" altLang="en-US"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endParaRPr>
            </a:p>
          </p:txBody>
        </p:sp>
        <p:sp>
          <p:nvSpPr>
            <p:cNvPr id="11" name="文本框 8"/>
            <p:cNvSpPr txBox="1">
              <a:spLocks noChangeArrowheads="1"/>
            </p:cNvSpPr>
            <p:nvPr/>
          </p:nvSpPr>
          <p:spPr bwMode="auto">
            <a:xfrm>
              <a:off x="1949941" y="2449958"/>
              <a:ext cx="615423"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en-US" altLang="zh-CN" sz="4800" dirty="0">
                  <a:solidFill>
                    <a:srgbClr val="EEEEEE"/>
                  </a:solidFill>
                  <a:latin typeface="微软雅黑" panose="020B0503020204020204" pitchFamily="34" charset="-122"/>
                  <a:ea typeface="微软雅黑" panose="020B0503020204020204" pitchFamily="34" charset="-122"/>
                </a:rPr>
                <a:t>Contents</a:t>
              </a:r>
              <a:endParaRPr lang="en-US" altLang="zh-CN" sz="4000" dirty="0">
                <a:solidFill>
                  <a:srgbClr val="EEEEEE"/>
                </a:solidFill>
                <a:latin typeface="微软雅黑" panose="020B0503020204020204" pitchFamily="34" charset="-122"/>
                <a:ea typeface="微软雅黑" panose="020B0503020204020204" pitchFamily="34" charset="-122"/>
              </a:endParaRPr>
            </a:p>
          </p:txBody>
        </p:sp>
        <p:sp>
          <p:nvSpPr>
            <p:cNvPr id="12" name="椭圆 11"/>
            <p:cNvSpPr/>
            <p:nvPr/>
          </p:nvSpPr>
          <p:spPr>
            <a:xfrm>
              <a:off x="1549236" y="1454150"/>
              <a:ext cx="869950" cy="869950"/>
            </a:xfrm>
            <a:prstGeom prst="ellipse">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目</a:t>
              </a:r>
              <a:endParaRPr lang="zh-CN" altLang="en-US" sz="4800" b="1" dirty="0">
                <a:solidFill>
                  <a:srgbClr val="0ABBDC"/>
                </a:solidFill>
              </a:endParaRPr>
            </a:p>
          </p:txBody>
        </p:sp>
        <p:sp>
          <p:nvSpPr>
            <p:cNvPr id="13" name="椭圆 12"/>
            <p:cNvSpPr/>
            <p:nvPr/>
          </p:nvSpPr>
          <p:spPr>
            <a:xfrm>
              <a:off x="1266663" y="2133600"/>
              <a:ext cx="682625" cy="682625"/>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录</a:t>
              </a:r>
              <a:endParaRPr lang="zh-CN" altLang="en-US" sz="4800" b="1" dirty="0">
                <a:solidFill>
                  <a:srgbClr val="0ABBDC"/>
                </a:solidFill>
              </a:endParaRPr>
            </a:p>
          </p:txBody>
        </p:sp>
      </p:gr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深圳出境游游客日走势</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363210" y="1518872"/>
            <a:ext cx="3744964" cy="3662541"/>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2018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深圳本地出境去国外和港澳旅游的游客累计</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共</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76.7</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每日在境外的游客数量如</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右图所示，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其中</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12</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19</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日的周末期间出境游的</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游客</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数量相对较多</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graphicFrame>
        <p:nvGraphicFramePr>
          <p:cNvPr id="10" name="图表 9"/>
          <p:cNvGraphicFramePr/>
          <p:nvPr/>
        </p:nvGraphicFramePr>
        <p:xfrm>
          <a:off x="4565373" y="1822565"/>
          <a:ext cx="7010127" cy="4003699"/>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深圳出境游类型分布</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691806" y="1656602"/>
            <a:ext cx="3105937" cy="2554545"/>
          </a:xfrm>
          <a:prstGeom prst="rect">
            <a:avLst/>
          </a:prstGeom>
          <a:noFill/>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出境港澳一日游游客占比为</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，港澳多日游</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，出国游占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。出境游仍以港澳一日游为主。</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6" name="图表 5"/>
          <p:cNvGraphicFramePr/>
          <p:nvPr/>
        </p:nvGraphicFramePr>
        <p:xfrm>
          <a:off x="4287454" y="1849049"/>
          <a:ext cx="6601584" cy="4139921"/>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1.1</a:t>
            </a:r>
            <a:r>
              <a:rPr lang="zh-CN" altLang="en-US" sz="2800" dirty="0">
                <a:solidFill>
                  <a:schemeClr val="tx1"/>
                </a:solidFill>
                <a:latin typeface="黑体" panose="02010609060101010101" pitchFamily="49" charset="-122"/>
                <a:ea typeface="黑体" panose="02010609060101010101" pitchFamily="49" charset="-122"/>
              </a:rPr>
              <a:t>：港澳一日游游客特征</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81554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港澳一日游游客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19.3%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47.4%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17.1%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8.3%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。一日游主要是壮盛年游客。</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2850405" y="3422473"/>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946013" y="3422473"/>
            <a:ext cx="1148668" cy="1211781"/>
          </a:xfrm>
          <a:prstGeom prst="rect">
            <a:avLst/>
          </a:prstGeom>
          <a:noFill/>
          <a:ln w="9525">
            <a:noFill/>
            <a:miter lim="800000"/>
            <a:headEnd/>
            <a:tailEnd/>
          </a:ln>
        </p:spPr>
      </p:pic>
      <p:sp>
        <p:nvSpPr>
          <p:cNvPr id="11" name="文本框 10"/>
          <p:cNvSpPr txBox="1"/>
          <p:nvPr/>
        </p:nvSpPr>
        <p:spPr>
          <a:xfrm>
            <a:off x="2094681" y="4028363"/>
            <a:ext cx="1027756" cy="461665"/>
          </a:xfrm>
          <a:prstGeom prst="rect">
            <a:avLst/>
          </a:prstGeom>
          <a:noFill/>
        </p:spPr>
        <p:txBody>
          <a:bodyPr wrap="square" rtlCol="0">
            <a:spAutoFit/>
          </a:bodyPr>
          <a:lstStyle/>
          <a:p>
            <a:r>
              <a:rPr lang="en-US" altLang="zh-CN" sz="2400" dirty="0" smtClean="0">
                <a:solidFill>
                  <a:schemeClr val="bg1"/>
                </a:solidFill>
              </a:rPr>
              <a:t>48% </a:t>
            </a:r>
            <a:endParaRPr lang="zh-CN" altLang="en-US" sz="2400" dirty="0">
              <a:solidFill>
                <a:schemeClr val="bg1"/>
              </a:solidFill>
            </a:endParaRPr>
          </a:p>
        </p:txBody>
      </p:sp>
      <p:sp>
        <p:nvSpPr>
          <p:cNvPr id="16" name="文本框 15"/>
          <p:cNvSpPr txBox="1"/>
          <p:nvPr/>
        </p:nvSpPr>
        <p:spPr>
          <a:xfrm>
            <a:off x="4271105" y="4028363"/>
            <a:ext cx="1027756" cy="461665"/>
          </a:xfrm>
          <a:prstGeom prst="rect">
            <a:avLst/>
          </a:prstGeom>
          <a:noFill/>
        </p:spPr>
        <p:txBody>
          <a:bodyPr wrap="square" rtlCol="0">
            <a:spAutoFit/>
          </a:bodyPr>
          <a:lstStyle/>
          <a:p>
            <a:r>
              <a:rPr lang="en-US" altLang="zh-CN" sz="2400" dirty="0" smtClean="0">
                <a:solidFill>
                  <a:schemeClr val="bg1"/>
                </a:solidFill>
              </a:rPr>
              <a:t>52% </a:t>
            </a:r>
            <a:endParaRPr lang="zh-CN" altLang="en-US" sz="2400" dirty="0">
              <a:solidFill>
                <a:schemeClr val="bg1"/>
              </a:solidFill>
            </a:endParaRPr>
          </a:p>
        </p:txBody>
      </p:sp>
      <p:graphicFrame>
        <p:nvGraphicFramePr>
          <p:cNvPr id="9" name="图表 8"/>
          <p:cNvGraphicFramePr/>
          <p:nvPr/>
        </p:nvGraphicFramePr>
        <p:xfrm>
          <a:off x="5892165" y="2687884"/>
          <a:ext cx="5691280" cy="3774928"/>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0" name="图片 9"/>
          <p:cNvPicPr>
            <a:picLocks noChangeAspect="1"/>
          </p:cNvPicPr>
          <p:nvPr/>
        </p:nvPicPr>
        <p:blipFill>
          <a:blip r:embed="rId4"/>
          <a:stretch>
            <a:fillRect/>
          </a:stretch>
        </p:blipFill>
        <p:spPr>
          <a:xfrm>
            <a:off x="10367319" y="62776"/>
            <a:ext cx="833521" cy="763300"/>
          </a:xfrm>
          <a:prstGeom prst="rect">
            <a:avLst/>
          </a:prstGeom>
        </p:spPr>
      </p:pic>
      <p:pic>
        <p:nvPicPr>
          <p:cNvPr id="12" name="图片 11"/>
          <p:cNvPicPr>
            <a:picLocks noChangeAspect="1"/>
          </p:cNvPicPr>
          <p:nvPr/>
        </p:nvPicPr>
        <p:blipFill>
          <a:blip r:embed="rId5"/>
          <a:stretch>
            <a:fillRect/>
          </a:stretch>
        </p:blipFill>
        <p:spPr>
          <a:xfrm>
            <a:off x="11200841" y="62776"/>
            <a:ext cx="890522" cy="76120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2.1</a:t>
            </a:r>
            <a:r>
              <a:rPr lang="zh-CN" altLang="en-US" sz="2800" dirty="0">
                <a:solidFill>
                  <a:schemeClr val="tx1"/>
                </a:solidFill>
                <a:latin typeface="黑体" panose="02010609060101010101" pitchFamily="49" charset="-122"/>
                <a:ea typeface="黑体" panose="02010609060101010101" pitchFamily="49" charset="-122"/>
              </a:rPr>
              <a:t>：港澳过夜游游客特征</a:t>
            </a:r>
            <a:endParaRPr lang="zh-CN" altLang="en-US" sz="2800" dirty="0">
              <a:solidFill>
                <a:schemeClr val="tx1"/>
              </a:solidFill>
              <a:latin typeface="黑体" panose="02010609060101010101" pitchFamily="49" charset="-122"/>
              <a:ea typeface="黑体" panose="02010609060101010101" pitchFamily="49" charset="-122"/>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2813675" y="2926980"/>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933504" y="2926980"/>
            <a:ext cx="1148668" cy="1211781"/>
          </a:xfrm>
          <a:prstGeom prst="rect">
            <a:avLst/>
          </a:prstGeom>
          <a:noFill/>
          <a:ln w="9525">
            <a:noFill/>
            <a:miter lim="800000"/>
            <a:headEnd/>
            <a:tailEnd/>
          </a:ln>
        </p:spPr>
      </p:pic>
      <p:sp>
        <p:nvSpPr>
          <p:cNvPr id="11" name="文本框 10"/>
          <p:cNvSpPr txBox="1"/>
          <p:nvPr/>
        </p:nvSpPr>
        <p:spPr>
          <a:xfrm>
            <a:off x="2082172" y="3532870"/>
            <a:ext cx="1027756" cy="461665"/>
          </a:xfrm>
          <a:prstGeom prst="rect">
            <a:avLst/>
          </a:prstGeom>
          <a:noFill/>
        </p:spPr>
        <p:txBody>
          <a:bodyPr wrap="square" rtlCol="0">
            <a:spAutoFit/>
          </a:bodyPr>
          <a:lstStyle/>
          <a:p>
            <a:r>
              <a:rPr lang="en-US" altLang="zh-CN" sz="2400" dirty="0">
                <a:solidFill>
                  <a:schemeClr val="bg1"/>
                </a:solidFill>
              </a:rPr>
              <a:t>44% </a:t>
            </a:r>
            <a:endParaRPr lang="zh-CN" altLang="en-US" sz="2400" dirty="0">
              <a:solidFill>
                <a:schemeClr val="bg1"/>
              </a:solidFill>
            </a:endParaRPr>
          </a:p>
        </p:txBody>
      </p:sp>
      <p:sp>
        <p:nvSpPr>
          <p:cNvPr id="16" name="文本框 15"/>
          <p:cNvSpPr txBox="1"/>
          <p:nvPr/>
        </p:nvSpPr>
        <p:spPr>
          <a:xfrm>
            <a:off x="4234375" y="3532870"/>
            <a:ext cx="1027756" cy="461665"/>
          </a:xfrm>
          <a:prstGeom prst="rect">
            <a:avLst/>
          </a:prstGeom>
          <a:noFill/>
        </p:spPr>
        <p:txBody>
          <a:bodyPr wrap="square" rtlCol="0">
            <a:spAutoFit/>
          </a:bodyPr>
          <a:lstStyle/>
          <a:p>
            <a:r>
              <a:rPr lang="en-US" altLang="zh-CN" sz="2400" dirty="0">
                <a:solidFill>
                  <a:schemeClr val="bg1"/>
                </a:solidFill>
              </a:rPr>
              <a:t>56% </a:t>
            </a:r>
            <a:endParaRPr lang="zh-CN" altLang="en-US" sz="2400" dirty="0">
              <a:solidFill>
                <a:schemeClr val="bg1"/>
              </a:solidFill>
            </a:endParaRPr>
          </a:p>
        </p:txBody>
      </p:sp>
      <p:graphicFrame>
        <p:nvGraphicFramePr>
          <p:cNvPr id="9" name="图表 8"/>
          <p:cNvGraphicFramePr/>
          <p:nvPr/>
        </p:nvGraphicFramePr>
        <p:xfrm>
          <a:off x="5893639" y="2455872"/>
          <a:ext cx="5691280" cy="3774928"/>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0" name="图片 9"/>
          <p:cNvPicPr>
            <a:picLocks noChangeAspect="1"/>
          </p:cNvPicPr>
          <p:nvPr/>
        </p:nvPicPr>
        <p:blipFill>
          <a:blip r:embed="rId4"/>
          <a:stretch>
            <a:fillRect/>
          </a:stretch>
        </p:blipFill>
        <p:spPr>
          <a:xfrm>
            <a:off x="10367319" y="62776"/>
            <a:ext cx="833521" cy="763300"/>
          </a:xfrm>
          <a:prstGeom prst="rect">
            <a:avLst/>
          </a:prstGeom>
        </p:spPr>
      </p:pic>
      <p:pic>
        <p:nvPicPr>
          <p:cNvPr id="12" name="图片 11"/>
          <p:cNvPicPr>
            <a:picLocks noChangeAspect="1"/>
          </p:cNvPicPr>
          <p:nvPr/>
        </p:nvPicPr>
        <p:blipFill>
          <a:blip r:embed="rId5"/>
          <a:stretch>
            <a:fillRect/>
          </a:stretch>
        </p:blipFill>
        <p:spPr>
          <a:xfrm>
            <a:off x="11200841" y="62776"/>
            <a:ext cx="890522" cy="761206"/>
          </a:xfrm>
          <a:prstGeom prst="rect">
            <a:avLst/>
          </a:prstGeom>
        </p:spPr>
      </p:pic>
      <p:sp>
        <p:nvSpPr>
          <p:cNvPr id="18" name="矩形 17"/>
          <p:cNvSpPr/>
          <p:nvPr/>
        </p:nvSpPr>
        <p:spPr>
          <a:xfrm>
            <a:off x="597005" y="751620"/>
            <a:ext cx="1081554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港澳过夜游游客</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19.0%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49.1</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17.3%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2.2</a:t>
            </a:r>
            <a:r>
              <a:rPr lang="zh-CN" altLang="en-US" sz="2800" dirty="0">
                <a:solidFill>
                  <a:schemeClr val="tx1"/>
                </a:solidFill>
                <a:latin typeface="黑体" panose="02010609060101010101" pitchFamily="49" charset="-122"/>
                <a:ea typeface="黑体" panose="02010609060101010101" pitchFamily="49" charset="-122"/>
              </a:rPr>
              <a:t>：港澳过夜游游客停留天数分析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85944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深圳前往港澳过夜的游客在港澳停留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88.6%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天以上占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0.1%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。大部分游客以停留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天为主。</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6" name="图表 5"/>
          <p:cNvGraphicFramePr/>
          <p:nvPr/>
        </p:nvGraphicFramePr>
        <p:xfrm>
          <a:off x="2595393" y="2558955"/>
          <a:ext cx="7251412" cy="3797395"/>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0" name="图片 9"/>
          <p:cNvPicPr>
            <a:picLocks noChangeAspect="1"/>
          </p:cNvPicPr>
          <p:nvPr/>
        </p:nvPicPr>
        <p:blipFill>
          <a:blip r:embed="rId2"/>
          <a:stretch>
            <a:fillRect/>
          </a:stretch>
        </p:blipFill>
        <p:spPr>
          <a:xfrm>
            <a:off x="10367319" y="62776"/>
            <a:ext cx="833521" cy="763300"/>
          </a:xfrm>
          <a:prstGeom prst="rect">
            <a:avLst/>
          </a:prstGeom>
        </p:spPr>
      </p:pic>
      <p:pic>
        <p:nvPicPr>
          <p:cNvPr id="11" name="图片 10"/>
          <p:cNvPicPr>
            <a:picLocks noChangeAspect="1"/>
          </p:cNvPicPr>
          <p:nvPr/>
        </p:nvPicPr>
        <p:blipFill>
          <a:blip r:embed="rId3"/>
          <a:stretch>
            <a:fillRect/>
          </a:stretch>
        </p:blipFill>
        <p:spPr>
          <a:xfrm>
            <a:off x="11200841" y="62776"/>
            <a:ext cx="890522" cy="76120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3.1</a:t>
            </a:r>
            <a:r>
              <a:rPr lang="zh-CN" altLang="en-US" sz="2800" dirty="0">
                <a:solidFill>
                  <a:schemeClr val="tx1"/>
                </a:solidFill>
                <a:latin typeface="黑体" panose="02010609060101010101" pitchFamily="49" charset="-122"/>
                <a:ea typeface="黑体" panose="02010609060101010101" pitchFamily="49" charset="-122"/>
              </a:rPr>
              <a:t>：出国游游客特征</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91579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出国游客</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：少年占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1.9%</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8</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71.7%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15.4 </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。出国游主要是壮盛年游客。</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2881366" y="3412140"/>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597005" y="3412140"/>
            <a:ext cx="1148668" cy="1211781"/>
          </a:xfrm>
          <a:prstGeom prst="rect">
            <a:avLst/>
          </a:prstGeom>
          <a:noFill/>
          <a:ln w="9525">
            <a:noFill/>
            <a:miter lim="800000"/>
            <a:headEnd/>
            <a:tailEnd/>
          </a:ln>
        </p:spPr>
      </p:pic>
      <p:sp>
        <p:nvSpPr>
          <p:cNvPr id="11" name="文本框 10"/>
          <p:cNvSpPr txBox="1"/>
          <p:nvPr/>
        </p:nvSpPr>
        <p:spPr>
          <a:xfrm>
            <a:off x="1745673" y="4018030"/>
            <a:ext cx="1027756" cy="461665"/>
          </a:xfrm>
          <a:prstGeom prst="rect">
            <a:avLst/>
          </a:prstGeom>
          <a:noFill/>
        </p:spPr>
        <p:txBody>
          <a:bodyPr wrap="square" rtlCol="0">
            <a:spAutoFit/>
          </a:bodyPr>
          <a:lstStyle/>
          <a:p>
            <a:r>
              <a:rPr lang="en-US" altLang="zh-CN" sz="2400" dirty="0">
                <a:solidFill>
                  <a:schemeClr val="bg1"/>
                </a:solidFill>
              </a:rPr>
              <a:t>42% </a:t>
            </a:r>
            <a:endParaRPr lang="zh-CN" altLang="en-US" sz="2400" dirty="0">
              <a:solidFill>
                <a:schemeClr val="bg1"/>
              </a:solidFill>
            </a:endParaRPr>
          </a:p>
        </p:txBody>
      </p:sp>
      <p:sp>
        <p:nvSpPr>
          <p:cNvPr id="16" name="文本框 15"/>
          <p:cNvSpPr txBox="1"/>
          <p:nvPr/>
        </p:nvSpPr>
        <p:spPr>
          <a:xfrm>
            <a:off x="4302066" y="4018030"/>
            <a:ext cx="1027756" cy="461665"/>
          </a:xfrm>
          <a:prstGeom prst="rect">
            <a:avLst/>
          </a:prstGeom>
          <a:noFill/>
        </p:spPr>
        <p:txBody>
          <a:bodyPr wrap="square" rtlCol="0">
            <a:spAutoFit/>
          </a:bodyPr>
          <a:lstStyle/>
          <a:p>
            <a:r>
              <a:rPr lang="en-US" altLang="zh-CN" sz="2400" dirty="0">
                <a:solidFill>
                  <a:schemeClr val="bg1"/>
                </a:solidFill>
              </a:rPr>
              <a:t>58% </a:t>
            </a:r>
            <a:endParaRPr lang="zh-CN" altLang="en-US" sz="2400" dirty="0">
              <a:solidFill>
                <a:schemeClr val="bg1"/>
              </a:solidFill>
            </a:endParaRPr>
          </a:p>
        </p:txBody>
      </p:sp>
      <p:graphicFrame>
        <p:nvGraphicFramePr>
          <p:cNvPr id="9" name="图表 8"/>
          <p:cNvGraphicFramePr/>
          <p:nvPr/>
        </p:nvGraphicFramePr>
        <p:xfrm>
          <a:off x="5584098" y="2585608"/>
          <a:ext cx="5928702" cy="3788174"/>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0" name="图片 9"/>
          <p:cNvPicPr>
            <a:picLocks noChangeAspect="1"/>
          </p:cNvPicPr>
          <p:nvPr/>
        </p:nvPicPr>
        <p:blipFill>
          <a:blip r:embed="rId4"/>
          <a:stretch>
            <a:fillRect/>
          </a:stretch>
        </p:blipFill>
        <p:spPr>
          <a:xfrm>
            <a:off x="10367319" y="62776"/>
            <a:ext cx="833521" cy="763300"/>
          </a:xfrm>
          <a:prstGeom prst="rect">
            <a:avLst/>
          </a:prstGeom>
        </p:spPr>
      </p:pic>
      <p:pic>
        <p:nvPicPr>
          <p:cNvPr id="12" name="图片 11"/>
          <p:cNvPicPr>
            <a:picLocks noChangeAspect="1"/>
          </p:cNvPicPr>
          <p:nvPr/>
        </p:nvPicPr>
        <p:blipFill>
          <a:blip r:embed="rId5"/>
          <a:stretch>
            <a:fillRect/>
          </a:stretch>
        </p:blipFill>
        <p:spPr>
          <a:xfrm>
            <a:off x="11200841" y="62776"/>
            <a:ext cx="890522" cy="76120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800" dirty="0">
                <a:solidFill>
                  <a:prstClr val="black"/>
                </a:solidFill>
                <a:latin typeface="黑体" panose="02010609060101010101" pitchFamily="49" charset="-122"/>
                <a:ea typeface="黑体" panose="02010609060101010101" pitchFamily="49" charset="-122"/>
              </a:rPr>
              <a:t>3.2</a:t>
            </a:r>
            <a:r>
              <a:rPr lang="zh-CN" altLang="en-US" sz="2800" dirty="0">
                <a:solidFill>
                  <a:prstClr val="black"/>
                </a:solidFill>
                <a:latin typeface="黑体" panose="02010609060101010101" pitchFamily="49" charset="-122"/>
                <a:ea typeface="黑体" panose="02010609060101010101" pitchFamily="49" charset="-122"/>
              </a:rPr>
              <a:t>：出国游目的地分析</a:t>
            </a:r>
            <a:endParaRPr lang="zh-CN" altLang="en-US" sz="2800" dirty="0">
              <a:solidFill>
                <a:prstClr val="black"/>
              </a:solidFill>
              <a:latin typeface="黑体" panose="02010609060101010101" pitchFamily="49" charset="-122"/>
              <a:ea typeface="黑体" panose="02010609060101010101" pitchFamily="49" charset="-122"/>
            </a:endParaRPr>
          </a:p>
        </p:txBody>
      </p:sp>
      <p:graphicFrame>
        <p:nvGraphicFramePr>
          <p:cNvPr id="9" name="图表 8"/>
          <p:cNvGraphicFramePr/>
          <p:nvPr/>
        </p:nvGraphicFramePr>
        <p:xfrm>
          <a:off x="4844955" y="1556747"/>
          <a:ext cx="6909578" cy="4838524"/>
        </p:xfrm>
        <a:graphic>
          <a:graphicData uri="http://schemas.openxmlformats.org/drawingml/2006/chart">
            <c:chart xmlns:c="http://schemas.openxmlformats.org/drawingml/2006/chart" xmlns:r="http://schemas.openxmlformats.org/officeDocument/2006/relationships" r:id="rId1"/>
          </a:graphicData>
        </a:graphic>
      </p:graphicFrame>
      <p:sp>
        <p:nvSpPr>
          <p:cNvPr id="5" name="矩形 4"/>
          <p:cNvSpPr/>
          <p:nvPr/>
        </p:nvSpPr>
        <p:spPr>
          <a:xfrm>
            <a:off x="324678" y="1097395"/>
            <a:ext cx="3998734" cy="5324535"/>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出国游客去向国家依次是日本</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1.0</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泰国</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0.9</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人、美国</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0.7</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人、加拿大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0.7</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人、马来西亚</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0.6</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、韩国</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0.4</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人、越南</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、印度尼西亚</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、菲律宾</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0.2</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人、新加坡</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0.2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万人、柬埔寨</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0.2</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人、挪威</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0.2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万人、法国</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0.2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、德国</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0.2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人、阿拉伯联合酋长国</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万人，以上共占出国游客的</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75.3%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6" name="图片 5"/>
          <p:cNvPicPr>
            <a:picLocks noChangeAspect="1"/>
          </p:cNvPicPr>
          <p:nvPr/>
        </p:nvPicPr>
        <p:blipFill>
          <a:blip r:embed="rId2"/>
          <a:stretch>
            <a:fillRect/>
          </a:stretch>
        </p:blipFill>
        <p:spPr>
          <a:xfrm>
            <a:off x="10367319" y="62776"/>
            <a:ext cx="833521" cy="763300"/>
          </a:xfrm>
          <a:prstGeom prst="rect">
            <a:avLst/>
          </a:prstGeom>
        </p:spPr>
      </p:pic>
      <p:pic>
        <p:nvPicPr>
          <p:cNvPr id="7" name="图片 6"/>
          <p:cNvPicPr>
            <a:picLocks noChangeAspect="1"/>
          </p:cNvPicPr>
          <p:nvPr/>
        </p:nvPicPr>
        <p:blipFill>
          <a:blip r:embed="rId3"/>
          <a:stretch>
            <a:fillRect/>
          </a:stretch>
        </p:blipFill>
        <p:spPr>
          <a:xfrm>
            <a:off x="11200841" y="62776"/>
            <a:ext cx="890522" cy="76120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3.3</a:t>
            </a:r>
            <a:r>
              <a:rPr lang="zh-CN" altLang="en-US" sz="2800" dirty="0">
                <a:solidFill>
                  <a:schemeClr val="tx1"/>
                </a:solidFill>
                <a:latin typeface="黑体" panose="02010609060101010101" pitchFamily="49" charset="-122"/>
                <a:ea typeface="黑体" panose="02010609060101010101" pitchFamily="49" charset="-122"/>
              </a:rPr>
              <a:t>：出国游游客停留天数分析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670130" y="1385102"/>
            <a:ext cx="4069795" cy="4462760"/>
          </a:xfrm>
          <a:prstGeom prst="rect">
            <a:avLst/>
          </a:prstGeom>
        </p:spPr>
        <p:txBody>
          <a:bodyPr wrap="square">
            <a:spAutoFit/>
          </a:bodyPr>
          <a:lstStyle/>
          <a:p>
            <a:pPr algn="just">
              <a:lnSpc>
                <a:spcPct val="200000"/>
              </a:lnSpc>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深圳出国游游客在</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境外各国停留</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天数的特征：停留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50.9%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15.3%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9.8%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天以上</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。大部分游客在国外不同国家以</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天以内的短期旅游为主，共</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76.0%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p>
            <a:pPr indent="355600" algn="just">
              <a:lnSpc>
                <a:spcPct val="200000"/>
              </a:lnSpc>
            </a:pP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5" name="图表 4"/>
          <p:cNvGraphicFramePr/>
          <p:nvPr/>
        </p:nvGraphicFramePr>
        <p:xfrm>
          <a:off x="5183280" y="2008119"/>
          <a:ext cx="6401640" cy="3959881"/>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6" name="图片 5"/>
          <p:cNvPicPr>
            <a:picLocks noChangeAspect="1"/>
          </p:cNvPicPr>
          <p:nvPr/>
        </p:nvPicPr>
        <p:blipFill>
          <a:blip r:embed="rId2"/>
          <a:stretch>
            <a:fillRect/>
          </a:stretch>
        </p:blipFill>
        <p:spPr>
          <a:xfrm>
            <a:off x="10367319" y="62776"/>
            <a:ext cx="833521" cy="763300"/>
          </a:xfrm>
          <a:prstGeom prst="rect">
            <a:avLst/>
          </a:prstGeom>
        </p:spPr>
      </p:pic>
      <p:pic>
        <p:nvPicPr>
          <p:cNvPr id="8" name="图片 7"/>
          <p:cNvPicPr>
            <a:picLocks noChangeAspect="1"/>
          </p:cNvPicPr>
          <p:nvPr/>
        </p:nvPicPr>
        <p:blipFill>
          <a:blip r:embed="rId3"/>
          <a:stretch>
            <a:fillRect/>
          </a:stretch>
        </p:blipFill>
        <p:spPr>
          <a:xfrm>
            <a:off x="11200841" y="62776"/>
            <a:ext cx="890522" cy="76120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81177"/>
            <a:ext cx="12189481" cy="346867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华文琥珀" panose="02010800040101010101" pitchFamily="2" charset="-122"/>
                <a:ea typeface="华文琥珀" panose="02010800040101010101" pitchFamily="2" charset="-122"/>
              </a:rPr>
              <a:t>谢谢观看</a:t>
            </a:r>
            <a:endParaRPr lang="zh-CN" altLang="en-US" sz="8800" dirty="0">
              <a:latin typeface="华文琥珀" panose="02010800040101010101" pitchFamily="2" charset="-122"/>
              <a:ea typeface="华文琥珀" panose="02010800040101010101" pitchFamily="2" charset="-122"/>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深圳接待游客每日数量及走势</a:t>
            </a:r>
            <a:endParaRPr lang="zh-CN" altLang="en-US" sz="2800" dirty="0">
              <a:solidFill>
                <a:schemeClr val="tx1"/>
              </a:solidFill>
              <a:latin typeface="黑体" panose="02010609060101010101" pitchFamily="49" charset="-122"/>
              <a:ea typeface="黑体" panose="02010609060101010101" pitchFamily="49" charset="-122"/>
            </a:endParaRPr>
          </a:p>
        </p:txBody>
      </p:sp>
      <p:graphicFrame>
        <p:nvGraphicFramePr>
          <p:cNvPr id="6" name="图表 5"/>
          <p:cNvGraphicFramePr/>
          <p:nvPr/>
        </p:nvGraphicFramePr>
        <p:xfrm>
          <a:off x="1333723" y="2236645"/>
          <a:ext cx="9585389" cy="4119705"/>
        </p:xfrm>
        <a:graphic>
          <a:graphicData uri="http://schemas.openxmlformats.org/drawingml/2006/chart">
            <c:chart xmlns:c="http://schemas.openxmlformats.org/drawingml/2006/chart" xmlns:r="http://schemas.openxmlformats.org/officeDocument/2006/relationships" r:id="rId1"/>
          </a:graphicData>
        </a:graphic>
      </p:graphicFrame>
      <p:sp>
        <p:nvSpPr>
          <p:cNvPr id="7" name="矩形 6"/>
          <p:cNvSpPr/>
          <p:nvPr/>
        </p:nvSpPr>
        <p:spPr>
          <a:xfrm>
            <a:off x="437321" y="1172826"/>
            <a:ext cx="11549270" cy="646331"/>
          </a:xfrm>
          <a:prstGeom prst="rect">
            <a:avLst/>
          </a:prstGeom>
        </p:spPr>
        <p:txBody>
          <a:bodyPr wrap="square">
            <a:spAutoFit/>
          </a:bodyPr>
          <a:lstStyle/>
          <a:p>
            <a:pPr indent="355600" algn="just">
              <a:lnSpc>
                <a:spcPct val="200000"/>
              </a:lnSpc>
              <a:spcAft>
                <a:spcPts val="0"/>
              </a:spcAft>
            </a:pP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2018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深圳接待国内</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1049.9</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，每日游客数量如下图所示：</a:t>
            </a:r>
            <a:endParaRPr lang="zh-CN" altLang="en-US" dirty="0"/>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国内来深圳游客总体来源省区分布</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442479" y="779019"/>
            <a:ext cx="11203623"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2018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月来深圳的游客来源前</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省份是</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：广东</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39.8%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上海占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7.8</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、湖南占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、湖北占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5.0%</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、北京</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5.0%</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广东省内游客以广州、东莞、惠州、佛山</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和汕头居多</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5" name="灯片编号占位符 4"/>
          <p:cNvSpPr>
            <a:spLocks noGrp="1"/>
          </p:cNvSpPr>
          <p:nvPr>
            <p:ph type="sldNum" sz="quarter" idx="12"/>
          </p:nvPr>
        </p:nvSpPr>
        <p:spPr>
          <a:xfrm>
            <a:off x="8617323" y="6329456"/>
            <a:ext cx="2743200" cy="365125"/>
          </a:xfrm>
        </p:spPr>
        <p:txBody>
          <a:bodyPr/>
          <a:lstStyle/>
          <a:p>
            <a:fld id="{091724DE-F2C0-4355-A5F3-6327789F68F2}" type="slidenum">
              <a:rPr lang="zh-CN" altLang="en-US" smtClean="0"/>
            </a:fld>
            <a:endParaRPr lang="zh-CN" altLang="en-US" dirty="0"/>
          </a:p>
        </p:txBody>
      </p:sp>
      <p:pic>
        <p:nvPicPr>
          <p:cNvPr id="9" name="图片 8"/>
          <p:cNvPicPr>
            <a:picLocks noChangeAspect="1"/>
          </p:cNvPicPr>
          <p:nvPr/>
        </p:nvPicPr>
        <p:blipFill>
          <a:blip r:embed="rId1"/>
          <a:stretch>
            <a:fillRect/>
          </a:stretch>
        </p:blipFill>
        <p:spPr>
          <a:xfrm>
            <a:off x="10367319" y="62776"/>
            <a:ext cx="833521" cy="763300"/>
          </a:xfrm>
          <a:prstGeom prst="rect">
            <a:avLst/>
          </a:prstGeom>
        </p:spPr>
      </p:pic>
      <p:pic>
        <p:nvPicPr>
          <p:cNvPr id="10" name="图片 9"/>
          <p:cNvPicPr>
            <a:picLocks noChangeAspect="1"/>
          </p:cNvPicPr>
          <p:nvPr/>
        </p:nvPicPr>
        <p:blipFill>
          <a:blip r:embed="rId2"/>
          <a:stretch>
            <a:fillRect/>
          </a:stretch>
        </p:blipFill>
        <p:spPr>
          <a:xfrm>
            <a:off x="11200841" y="62776"/>
            <a:ext cx="890522" cy="761206"/>
          </a:xfrm>
          <a:prstGeom prst="rect">
            <a:avLst/>
          </a:prstGeom>
        </p:spPr>
      </p:pic>
      <p:sp>
        <p:nvSpPr>
          <p:cNvPr id="12" name="矩形 11"/>
          <p:cNvSpPr/>
          <p:nvPr/>
        </p:nvSpPr>
        <p:spPr>
          <a:xfrm>
            <a:off x="4344284" y="2930704"/>
            <a:ext cx="1730669" cy="2862322"/>
          </a:xfrm>
          <a:prstGeom prst="rect">
            <a:avLst/>
          </a:prstGeom>
        </p:spPr>
        <p:txBody>
          <a:bodyPr wrap="square">
            <a:spAutoFit/>
          </a:bodyPr>
          <a:lstStyle/>
          <a:p>
            <a:r>
              <a:rPr lang="en-US" altLang="zh-CN" dirty="0" smtClean="0">
                <a:solidFill>
                  <a:schemeClr val="bg1"/>
                </a:solidFill>
              </a:rPr>
              <a:t>1.</a:t>
            </a:r>
            <a:r>
              <a:rPr lang="zh-CN" altLang="en-US" dirty="0" smtClean="0">
                <a:solidFill>
                  <a:schemeClr val="bg1"/>
                </a:solidFill>
              </a:rPr>
              <a:t>广东</a:t>
            </a:r>
            <a:r>
              <a:rPr lang="zh-CN" altLang="en-US" dirty="0">
                <a:solidFill>
                  <a:schemeClr val="bg1"/>
                </a:solidFill>
              </a:rPr>
              <a:t>	</a:t>
            </a:r>
            <a:r>
              <a:rPr lang="en-US" altLang="zh-CN" dirty="0">
                <a:solidFill>
                  <a:schemeClr val="bg1"/>
                </a:solidFill>
              </a:rPr>
              <a:t>39.8%</a:t>
            </a:r>
            <a:endParaRPr lang="en-US" altLang="zh-CN" dirty="0">
              <a:solidFill>
                <a:schemeClr val="bg1"/>
              </a:solidFill>
            </a:endParaRPr>
          </a:p>
          <a:p>
            <a:r>
              <a:rPr lang="en-US" altLang="zh-CN" dirty="0" smtClean="0">
                <a:solidFill>
                  <a:schemeClr val="bg1"/>
                </a:solidFill>
              </a:rPr>
              <a:t>2.</a:t>
            </a:r>
            <a:r>
              <a:rPr lang="zh-CN" altLang="en-US" dirty="0" smtClean="0">
                <a:solidFill>
                  <a:schemeClr val="bg1"/>
                </a:solidFill>
              </a:rPr>
              <a:t>上海</a:t>
            </a:r>
            <a:r>
              <a:rPr lang="zh-CN" altLang="en-US" dirty="0">
                <a:solidFill>
                  <a:schemeClr val="bg1"/>
                </a:solidFill>
              </a:rPr>
              <a:t>	</a:t>
            </a:r>
            <a:r>
              <a:rPr lang="en-US" altLang="zh-CN" dirty="0">
                <a:solidFill>
                  <a:schemeClr val="bg1"/>
                </a:solidFill>
              </a:rPr>
              <a:t>7.8%</a:t>
            </a:r>
            <a:endParaRPr lang="en-US" altLang="zh-CN" dirty="0">
              <a:solidFill>
                <a:schemeClr val="bg1"/>
              </a:solidFill>
            </a:endParaRPr>
          </a:p>
          <a:p>
            <a:r>
              <a:rPr lang="en-US" altLang="zh-CN" dirty="0" smtClean="0">
                <a:solidFill>
                  <a:schemeClr val="bg1"/>
                </a:solidFill>
              </a:rPr>
              <a:t>3.</a:t>
            </a:r>
            <a:r>
              <a:rPr lang="zh-CN" altLang="en-US" dirty="0" smtClean="0">
                <a:solidFill>
                  <a:schemeClr val="bg1"/>
                </a:solidFill>
              </a:rPr>
              <a:t>湖南</a:t>
            </a:r>
            <a:r>
              <a:rPr lang="zh-CN" altLang="en-US" dirty="0">
                <a:solidFill>
                  <a:schemeClr val="bg1"/>
                </a:solidFill>
              </a:rPr>
              <a:t>	</a:t>
            </a:r>
            <a:r>
              <a:rPr lang="en-US" altLang="zh-CN" dirty="0">
                <a:solidFill>
                  <a:schemeClr val="bg1"/>
                </a:solidFill>
              </a:rPr>
              <a:t>7.6%</a:t>
            </a:r>
            <a:endParaRPr lang="en-US" altLang="zh-CN" dirty="0">
              <a:solidFill>
                <a:schemeClr val="bg1"/>
              </a:solidFill>
            </a:endParaRPr>
          </a:p>
          <a:p>
            <a:r>
              <a:rPr lang="en-US" altLang="zh-CN" dirty="0" smtClean="0">
                <a:solidFill>
                  <a:schemeClr val="bg1"/>
                </a:solidFill>
              </a:rPr>
              <a:t>4.</a:t>
            </a:r>
            <a:r>
              <a:rPr lang="zh-CN" altLang="en-US" dirty="0" smtClean="0">
                <a:solidFill>
                  <a:schemeClr val="bg1"/>
                </a:solidFill>
              </a:rPr>
              <a:t>湖北</a:t>
            </a:r>
            <a:r>
              <a:rPr lang="zh-CN" altLang="en-US" dirty="0">
                <a:solidFill>
                  <a:schemeClr val="bg1"/>
                </a:solidFill>
              </a:rPr>
              <a:t>	</a:t>
            </a:r>
            <a:r>
              <a:rPr lang="en-US" altLang="zh-CN" dirty="0">
                <a:solidFill>
                  <a:schemeClr val="bg1"/>
                </a:solidFill>
              </a:rPr>
              <a:t>5.0%</a:t>
            </a:r>
            <a:endParaRPr lang="en-US" altLang="zh-CN" dirty="0">
              <a:solidFill>
                <a:schemeClr val="bg1"/>
              </a:solidFill>
            </a:endParaRPr>
          </a:p>
          <a:p>
            <a:r>
              <a:rPr lang="en-US" altLang="zh-CN" dirty="0" smtClean="0">
                <a:solidFill>
                  <a:schemeClr val="bg1"/>
                </a:solidFill>
              </a:rPr>
              <a:t>5.</a:t>
            </a:r>
            <a:r>
              <a:rPr lang="zh-CN" altLang="en-US" dirty="0" smtClean="0">
                <a:solidFill>
                  <a:schemeClr val="bg1"/>
                </a:solidFill>
              </a:rPr>
              <a:t>北京</a:t>
            </a:r>
            <a:r>
              <a:rPr lang="zh-CN" altLang="en-US" dirty="0">
                <a:solidFill>
                  <a:schemeClr val="bg1"/>
                </a:solidFill>
              </a:rPr>
              <a:t>	</a:t>
            </a:r>
            <a:r>
              <a:rPr lang="en-US" altLang="zh-CN" dirty="0">
                <a:solidFill>
                  <a:schemeClr val="bg1"/>
                </a:solidFill>
              </a:rPr>
              <a:t>5.0%</a:t>
            </a:r>
            <a:endParaRPr lang="en-US" altLang="zh-CN" dirty="0">
              <a:solidFill>
                <a:schemeClr val="bg1"/>
              </a:solidFill>
            </a:endParaRPr>
          </a:p>
          <a:p>
            <a:r>
              <a:rPr lang="en-US" altLang="zh-CN" dirty="0" smtClean="0">
                <a:solidFill>
                  <a:schemeClr val="bg1"/>
                </a:solidFill>
              </a:rPr>
              <a:t>6.</a:t>
            </a:r>
            <a:r>
              <a:rPr lang="zh-CN" altLang="en-US" dirty="0" smtClean="0">
                <a:solidFill>
                  <a:schemeClr val="bg1"/>
                </a:solidFill>
              </a:rPr>
              <a:t>河南</a:t>
            </a:r>
            <a:r>
              <a:rPr lang="zh-CN" altLang="en-US" dirty="0">
                <a:solidFill>
                  <a:schemeClr val="bg1"/>
                </a:solidFill>
              </a:rPr>
              <a:t>	</a:t>
            </a:r>
            <a:r>
              <a:rPr lang="en-US" altLang="zh-CN" dirty="0">
                <a:solidFill>
                  <a:schemeClr val="bg1"/>
                </a:solidFill>
              </a:rPr>
              <a:t>4.1%</a:t>
            </a:r>
            <a:endParaRPr lang="en-US" altLang="zh-CN" dirty="0">
              <a:solidFill>
                <a:schemeClr val="bg1"/>
              </a:solidFill>
            </a:endParaRPr>
          </a:p>
          <a:p>
            <a:r>
              <a:rPr lang="en-US" altLang="zh-CN" dirty="0" smtClean="0">
                <a:solidFill>
                  <a:schemeClr val="bg1"/>
                </a:solidFill>
              </a:rPr>
              <a:t>7.</a:t>
            </a:r>
            <a:r>
              <a:rPr lang="zh-CN" altLang="en-US" dirty="0" smtClean="0">
                <a:solidFill>
                  <a:schemeClr val="bg1"/>
                </a:solidFill>
              </a:rPr>
              <a:t>江苏</a:t>
            </a:r>
            <a:r>
              <a:rPr lang="zh-CN" altLang="en-US" dirty="0">
                <a:solidFill>
                  <a:schemeClr val="bg1"/>
                </a:solidFill>
              </a:rPr>
              <a:t>	</a:t>
            </a:r>
            <a:r>
              <a:rPr lang="en-US" altLang="zh-CN" dirty="0">
                <a:solidFill>
                  <a:schemeClr val="bg1"/>
                </a:solidFill>
              </a:rPr>
              <a:t>3.7%</a:t>
            </a:r>
            <a:endParaRPr lang="en-US" altLang="zh-CN" dirty="0">
              <a:solidFill>
                <a:schemeClr val="bg1"/>
              </a:solidFill>
            </a:endParaRPr>
          </a:p>
          <a:p>
            <a:r>
              <a:rPr lang="en-US" altLang="zh-CN" dirty="0" smtClean="0">
                <a:solidFill>
                  <a:schemeClr val="bg1"/>
                </a:solidFill>
              </a:rPr>
              <a:t>8.</a:t>
            </a:r>
            <a:r>
              <a:rPr lang="zh-CN" altLang="en-US" dirty="0" smtClean="0">
                <a:solidFill>
                  <a:schemeClr val="bg1"/>
                </a:solidFill>
              </a:rPr>
              <a:t>广西</a:t>
            </a:r>
            <a:r>
              <a:rPr lang="zh-CN" altLang="en-US" dirty="0">
                <a:solidFill>
                  <a:schemeClr val="bg1"/>
                </a:solidFill>
              </a:rPr>
              <a:t>	</a:t>
            </a:r>
            <a:r>
              <a:rPr lang="en-US" altLang="zh-CN" dirty="0">
                <a:solidFill>
                  <a:schemeClr val="bg1"/>
                </a:solidFill>
              </a:rPr>
              <a:t>2.8%</a:t>
            </a:r>
            <a:endParaRPr lang="en-US" altLang="zh-CN" dirty="0">
              <a:solidFill>
                <a:schemeClr val="bg1"/>
              </a:solidFill>
            </a:endParaRPr>
          </a:p>
          <a:p>
            <a:r>
              <a:rPr lang="en-US" altLang="zh-CN" dirty="0" smtClean="0">
                <a:solidFill>
                  <a:schemeClr val="bg1"/>
                </a:solidFill>
              </a:rPr>
              <a:t>9.</a:t>
            </a:r>
            <a:r>
              <a:rPr lang="zh-CN" altLang="en-US" dirty="0" smtClean="0">
                <a:solidFill>
                  <a:schemeClr val="bg1"/>
                </a:solidFill>
              </a:rPr>
              <a:t>江西</a:t>
            </a:r>
            <a:r>
              <a:rPr lang="zh-CN" altLang="en-US" dirty="0">
                <a:solidFill>
                  <a:schemeClr val="bg1"/>
                </a:solidFill>
              </a:rPr>
              <a:t>	</a:t>
            </a:r>
            <a:r>
              <a:rPr lang="en-US" altLang="zh-CN" dirty="0">
                <a:solidFill>
                  <a:schemeClr val="bg1"/>
                </a:solidFill>
              </a:rPr>
              <a:t>2.3%</a:t>
            </a:r>
            <a:endParaRPr lang="en-US" altLang="zh-CN" dirty="0">
              <a:solidFill>
                <a:schemeClr val="bg1"/>
              </a:solidFill>
            </a:endParaRPr>
          </a:p>
          <a:p>
            <a:r>
              <a:rPr lang="en-US" altLang="zh-CN" dirty="0" smtClean="0">
                <a:solidFill>
                  <a:schemeClr val="bg1"/>
                </a:solidFill>
              </a:rPr>
              <a:t>10.</a:t>
            </a:r>
            <a:r>
              <a:rPr lang="zh-CN" altLang="en-US" dirty="0" smtClean="0">
                <a:solidFill>
                  <a:schemeClr val="bg1"/>
                </a:solidFill>
              </a:rPr>
              <a:t>福建</a:t>
            </a:r>
            <a:r>
              <a:rPr lang="zh-CN" altLang="en-US" dirty="0">
                <a:solidFill>
                  <a:schemeClr val="bg1"/>
                </a:solidFill>
              </a:rPr>
              <a:t>	</a:t>
            </a:r>
            <a:r>
              <a:rPr lang="en-US" altLang="zh-CN" dirty="0">
                <a:solidFill>
                  <a:schemeClr val="bg1"/>
                </a:solidFill>
              </a:rPr>
              <a:t>2.1%</a:t>
            </a:r>
            <a:endParaRPr lang="en-US" altLang="zh-CN" dirty="0">
              <a:solidFill>
                <a:schemeClr val="bg1"/>
              </a:solidFill>
            </a:endParaRPr>
          </a:p>
        </p:txBody>
      </p:sp>
      <p:sp>
        <p:nvSpPr>
          <p:cNvPr id="14" name="矩形 13"/>
          <p:cNvSpPr/>
          <p:nvPr/>
        </p:nvSpPr>
        <p:spPr>
          <a:xfrm>
            <a:off x="10367319" y="2958530"/>
            <a:ext cx="1824681" cy="2862322"/>
          </a:xfrm>
          <a:prstGeom prst="rect">
            <a:avLst/>
          </a:prstGeom>
        </p:spPr>
        <p:txBody>
          <a:bodyPr wrap="square">
            <a:spAutoFit/>
          </a:bodyPr>
          <a:lstStyle/>
          <a:p>
            <a:r>
              <a:rPr lang="en-US" altLang="zh-CN" dirty="0" smtClean="0">
                <a:solidFill>
                  <a:schemeClr val="bg1"/>
                </a:solidFill>
              </a:rPr>
              <a:t>1.</a:t>
            </a:r>
            <a:r>
              <a:rPr lang="zh-CN" altLang="en-US" dirty="0" smtClean="0">
                <a:solidFill>
                  <a:schemeClr val="bg1"/>
                </a:solidFill>
              </a:rPr>
              <a:t>广州</a:t>
            </a:r>
            <a:r>
              <a:rPr lang="zh-CN" altLang="en-US" dirty="0">
                <a:solidFill>
                  <a:schemeClr val="bg1"/>
                </a:solidFill>
              </a:rPr>
              <a:t>	</a:t>
            </a:r>
            <a:r>
              <a:rPr lang="en-US" altLang="zh-CN" dirty="0">
                <a:solidFill>
                  <a:schemeClr val="bg1"/>
                </a:solidFill>
              </a:rPr>
              <a:t>40.5%</a:t>
            </a:r>
            <a:endParaRPr lang="en-US" altLang="zh-CN" dirty="0">
              <a:solidFill>
                <a:schemeClr val="bg1"/>
              </a:solidFill>
            </a:endParaRPr>
          </a:p>
          <a:p>
            <a:r>
              <a:rPr lang="en-US" altLang="zh-CN" dirty="0" smtClean="0">
                <a:solidFill>
                  <a:schemeClr val="bg1"/>
                </a:solidFill>
              </a:rPr>
              <a:t>2.</a:t>
            </a:r>
            <a:r>
              <a:rPr lang="zh-CN" altLang="en-US" dirty="0" smtClean="0">
                <a:solidFill>
                  <a:schemeClr val="bg1"/>
                </a:solidFill>
              </a:rPr>
              <a:t>东莞</a:t>
            </a:r>
            <a:r>
              <a:rPr lang="zh-CN" altLang="en-US" dirty="0">
                <a:solidFill>
                  <a:schemeClr val="bg1"/>
                </a:solidFill>
              </a:rPr>
              <a:t>	</a:t>
            </a:r>
            <a:r>
              <a:rPr lang="en-US" altLang="zh-CN" dirty="0">
                <a:solidFill>
                  <a:schemeClr val="bg1"/>
                </a:solidFill>
              </a:rPr>
              <a:t>16.7%</a:t>
            </a:r>
            <a:endParaRPr lang="en-US" altLang="zh-CN" dirty="0">
              <a:solidFill>
                <a:schemeClr val="bg1"/>
              </a:solidFill>
            </a:endParaRPr>
          </a:p>
          <a:p>
            <a:r>
              <a:rPr lang="en-US" altLang="zh-CN" dirty="0" smtClean="0">
                <a:solidFill>
                  <a:schemeClr val="bg1"/>
                </a:solidFill>
              </a:rPr>
              <a:t>3.</a:t>
            </a:r>
            <a:r>
              <a:rPr lang="zh-CN" altLang="en-US" dirty="0" smtClean="0">
                <a:solidFill>
                  <a:schemeClr val="bg1"/>
                </a:solidFill>
              </a:rPr>
              <a:t>惠州</a:t>
            </a:r>
            <a:r>
              <a:rPr lang="zh-CN" altLang="en-US" dirty="0">
                <a:solidFill>
                  <a:schemeClr val="bg1"/>
                </a:solidFill>
              </a:rPr>
              <a:t>	</a:t>
            </a:r>
            <a:r>
              <a:rPr lang="en-US" altLang="zh-CN" dirty="0">
                <a:solidFill>
                  <a:schemeClr val="bg1"/>
                </a:solidFill>
              </a:rPr>
              <a:t>5.9%</a:t>
            </a:r>
            <a:endParaRPr lang="en-US" altLang="zh-CN" dirty="0">
              <a:solidFill>
                <a:schemeClr val="bg1"/>
              </a:solidFill>
            </a:endParaRPr>
          </a:p>
          <a:p>
            <a:r>
              <a:rPr lang="en-US" altLang="zh-CN" dirty="0" smtClean="0">
                <a:solidFill>
                  <a:schemeClr val="bg1"/>
                </a:solidFill>
              </a:rPr>
              <a:t>4.</a:t>
            </a:r>
            <a:r>
              <a:rPr lang="zh-CN" altLang="en-US" dirty="0" smtClean="0">
                <a:solidFill>
                  <a:schemeClr val="bg1"/>
                </a:solidFill>
              </a:rPr>
              <a:t>佛山</a:t>
            </a:r>
            <a:r>
              <a:rPr lang="zh-CN" altLang="en-US" dirty="0">
                <a:solidFill>
                  <a:schemeClr val="bg1"/>
                </a:solidFill>
              </a:rPr>
              <a:t>	</a:t>
            </a:r>
            <a:r>
              <a:rPr lang="en-US" altLang="zh-CN" dirty="0">
                <a:solidFill>
                  <a:schemeClr val="bg1"/>
                </a:solidFill>
              </a:rPr>
              <a:t>5.5%</a:t>
            </a:r>
            <a:endParaRPr lang="en-US" altLang="zh-CN" dirty="0">
              <a:solidFill>
                <a:schemeClr val="bg1"/>
              </a:solidFill>
            </a:endParaRPr>
          </a:p>
          <a:p>
            <a:r>
              <a:rPr lang="en-US" altLang="zh-CN" dirty="0" smtClean="0">
                <a:solidFill>
                  <a:schemeClr val="bg1"/>
                </a:solidFill>
              </a:rPr>
              <a:t>5.</a:t>
            </a:r>
            <a:r>
              <a:rPr lang="zh-CN" altLang="en-US" dirty="0" smtClean="0">
                <a:solidFill>
                  <a:schemeClr val="bg1"/>
                </a:solidFill>
              </a:rPr>
              <a:t>汕头</a:t>
            </a:r>
            <a:r>
              <a:rPr lang="zh-CN" altLang="en-US" dirty="0">
                <a:solidFill>
                  <a:schemeClr val="bg1"/>
                </a:solidFill>
              </a:rPr>
              <a:t>	</a:t>
            </a:r>
            <a:r>
              <a:rPr lang="en-US" altLang="zh-CN" dirty="0">
                <a:solidFill>
                  <a:schemeClr val="bg1"/>
                </a:solidFill>
              </a:rPr>
              <a:t>4.0%</a:t>
            </a:r>
            <a:endParaRPr lang="en-US" altLang="zh-CN" dirty="0">
              <a:solidFill>
                <a:schemeClr val="bg1"/>
              </a:solidFill>
            </a:endParaRPr>
          </a:p>
          <a:p>
            <a:r>
              <a:rPr lang="en-US" altLang="zh-CN" dirty="0" smtClean="0">
                <a:solidFill>
                  <a:schemeClr val="bg1"/>
                </a:solidFill>
              </a:rPr>
              <a:t>6.</a:t>
            </a:r>
            <a:r>
              <a:rPr lang="zh-CN" altLang="en-US" dirty="0" smtClean="0">
                <a:solidFill>
                  <a:schemeClr val="bg1"/>
                </a:solidFill>
              </a:rPr>
              <a:t>珠海</a:t>
            </a:r>
            <a:r>
              <a:rPr lang="zh-CN" altLang="en-US" dirty="0">
                <a:solidFill>
                  <a:schemeClr val="bg1"/>
                </a:solidFill>
              </a:rPr>
              <a:t>	</a:t>
            </a:r>
            <a:r>
              <a:rPr lang="en-US" altLang="zh-CN" dirty="0">
                <a:solidFill>
                  <a:schemeClr val="bg1"/>
                </a:solidFill>
              </a:rPr>
              <a:t>3.9%</a:t>
            </a:r>
            <a:endParaRPr lang="en-US" altLang="zh-CN" dirty="0">
              <a:solidFill>
                <a:schemeClr val="bg1"/>
              </a:solidFill>
            </a:endParaRPr>
          </a:p>
          <a:p>
            <a:r>
              <a:rPr lang="en-US" altLang="zh-CN" dirty="0" smtClean="0">
                <a:solidFill>
                  <a:schemeClr val="bg1"/>
                </a:solidFill>
              </a:rPr>
              <a:t>7.</a:t>
            </a:r>
            <a:r>
              <a:rPr lang="zh-CN" altLang="en-US" dirty="0" smtClean="0">
                <a:solidFill>
                  <a:schemeClr val="bg1"/>
                </a:solidFill>
              </a:rPr>
              <a:t>揭</a:t>
            </a:r>
            <a:r>
              <a:rPr lang="zh-CN" altLang="en-US" dirty="0">
                <a:solidFill>
                  <a:schemeClr val="bg1"/>
                </a:solidFill>
              </a:rPr>
              <a:t>阳	</a:t>
            </a:r>
            <a:r>
              <a:rPr lang="en-US" altLang="zh-CN" dirty="0">
                <a:solidFill>
                  <a:schemeClr val="bg1"/>
                </a:solidFill>
              </a:rPr>
              <a:t>3.7%</a:t>
            </a:r>
            <a:endParaRPr lang="en-US" altLang="zh-CN" dirty="0">
              <a:solidFill>
                <a:schemeClr val="bg1"/>
              </a:solidFill>
            </a:endParaRPr>
          </a:p>
          <a:p>
            <a:r>
              <a:rPr lang="en-US" altLang="zh-CN" dirty="0" smtClean="0">
                <a:solidFill>
                  <a:schemeClr val="bg1"/>
                </a:solidFill>
              </a:rPr>
              <a:t>8.</a:t>
            </a:r>
            <a:r>
              <a:rPr lang="zh-CN" altLang="en-US" dirty="0" smtClean="0">
                <a:solidFill>
                  <a:schemeClr val="bg1"/>
                </a:solidFill>
              </a:rPr>
              <a:t>湛江</a:t>
            </a:r>
            <a:r>
              <a:rPr lang="zh-CN" altLang="en-US" dirty="0">
                <a:solidFill>
                  <a:schemeClr val="bg1"/>
                </a:solidFill>
              </a:rPr>
              <a:t>	</a:t>
            </a:r>
            <a:r>
              <a:rPr lang="en-US" altLang="zh-CN" dirty="0">
                <a:solidFill>
                  <a:schemeClr val="bg1"/>
                </a:solidFill>
              </a:rPr>
              <a:t>3.0%</a:t>
            </a:r>
            <a:endParaRPr lang="en-US" altLang="zh-CN" dirty="0">
              <a:solidFill>
                <a:schemeClr val="bg1"/>
              </a:solidFill>
            </a:endParaRPr>
          </a:p>
          <a:p>
            <a:r>
              <a:rPr lang="en-US" altLang="zh-CN" dirty="0" smtClean="0">
                <a:solidFill>
                  <a:schemeClr val="bg1"/>
                </a:solidFill>
              </a:rPr>
              <a:t>9.</a:t>
            </a:r>
            <a:r>
              <a:rPr lang="zh-CN" altLang="en-US" dirty="0" smtClean="0">
                <a:solidFill>
                  <a:schemeClr val="bg1"/>
                </a:solidFill>
              </a:rPr>
              <a:t>中山</a:t>
            </a:r>
            <a:r>
              <a:rPr lang="zh-CN" altLang="en-US" dirty="0">
                <a:solidFill>
                  <a:schemeClr val="bg1"/>
                </a:solidFill>
              </a:rPr>
              <a:t>	</a:t>
            </a:r>
            <a:r>
              <a:rPr lang="en-US" altLang="zh-CN" dirty="0">
                <a:solidFill>
                  <a:schemeClr val="bg1"/>
                </a:solidFill>
              </a:rPr>
              <a:t>2.8%</a:t>
            </a:r>
            <a:endParaRPr lang="en-US" altLang="zh-CN" dirty="0">
              <a:solidFill>
                <a:schemeClr val="bg1"/>
              </a:solidFill>
            </a:endParaRPr>
          </a:p>
          <a:p>
            <a:r>
              <a:rPr lang="en-US" altLang="zh-CN" dirty="0" smtClean="0">
                <a:solidFill>
                  <a:schemeClr val="bg1"/>
                </a:solidFill>
              </a:rPr>
              <a:t>10.</a:t>
            </a:r>
            <a:r>
              <a:rPr lang="zh-CN" altLang="en-US" dirty="0" smtClean="0">
                <a:solidFill>
                  <a:schemeClr val="bg1"/>
                </a:solidFill>
              </a:rPr>
              <a:t>汕</a:t>
            </a:r>
            <a:r>
              <a:rPr lang="zh-CN" altLang="en-US" dirty="0">
                <a:solidFill>
                  <a:schemeClr val="bg1"/>
                </a:solidFill>
              </a:rPr>
              <a:t>尾	</a:t>
            </a:r>
            <a:r>
              <a:rPr lang="en-US" altLang="zh-CN" dirty="0">
                <a:solidFill>
                  <a:schemeClr val="bg1"/>
                </a:solidFill>
              </a:rPr>
              <a:t>2.6%</a:t>
            </a:r>
            <a:endParaRPr lang="en-US" altLang="zh-CN" dirty="0">
              <a:solidFill>
                <a:schemeClr val="bg1"/>
              </a:solidFill>
            </a:endParaRPr>
          </a:p>
        </p:txBody>
      </p:sp>
      <p:pic>
        <p:nvPicPr>
          <p:cNvPr id="3" name="图片 2"/>
          <p:cNvPicPr>
            <a:picLocks noChangeAspect="1"/>
          </p:cNvPicPr>
          <p:nvPr/>
        </p:nvPicPr>
        <p:blipFill>
          <a:blip r:embed="rId3"/>
          <a:stretch>
            <a:fillRect/>
          </a:stretch>
        </p:blipFill>
        <p:spPr>
          <a:xfrm>
            <a:off x="142875" y="3085465"/>
            <a:ext cx="4196080" cy="2503170"/>
          </a:xfrm>
          <a:prstGeom prst="rect">
            <a:avLst/>
          </a:prstGeom>
        </p:spPr>
      </p:pic>
      <p:pic>
        <p:nvPicPr>
          <p:cNvPr id="8" name="图片 7"/>
          <p:cNvPicPr>
            <a:picLocks noChangeAspect="1"/>
          </p:cNvPicPr>
          <p:nvPr/>
        </p:nvPicPr>
        <p:blipFill>
          <a:blip r:embed="rId4"/>
          <a:stretch>
            <a:fillRect/>
          </a:stretch>
        </p:blipFill>
        <p:spPr>
          <a:xfrm>
            <a:off x="6074410" y="3085465"/>
            <a:ext cx="4292600" cy="255587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来深圳游客总体特征分析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290926" y="1066932"/>
            <a:ext cx="11293874" cy="1200329"/>
          </a:xfrm>
          <a:prstGeom prst="rect">
            <a:avLst/>
          </a:prstGeom>
        </p:spPr>
        <p:txBody>
          <a:bodyPr wrap="square">
            <a:spAutoFit/>
          </a:bodyPr>
          <a:lstStyle/>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来深圳的游客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56</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为女性；游客年龄分布特征是</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岁及以下的少年占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13.5%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15-24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26.2%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25-44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岁的壮盛年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29.9%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45-64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岁的中年占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16.6%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岁及以上的老年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13.8%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，游客以壮盛年为主。</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6" name="组合 5"/>
          <p:cNvGrpSpPr/>
          <p:nvPr/>
        </p:nvGrpSpPr>
        <p:grpSpPr>
          <a:xfrm>
            <a:off x="1332080" y="2956973"/>
            <a:ext cx="2786136" cy="2696339"/>
            <a:chOff x="3609204" y="3734797"/>
            <a:chExt cx="2624407" cy="2572190"/>
          </a:xfrm>
        </p:grpSpPr>
        <p:grpSp>
          <p:nvGrpSpPr>
            <p:cNvPr id="5" name="组合 4"/>
            <p:cNvGrpSpPr/>
            <p:nvPr/>
          </p:nvGrpSpPr>
          <p:grpSpPr>
            <a:xfrm>
              <a:off x="3609204" y="3734797"/>
              <a:ext cx="2624407" cy="2572190"/>
              <a:chOff x="3609204" y="3734797"/>
              <a:chExt cx="2624407" cy="2572190"/>
            </a:xfrm>
          </p:grpSpPr>
          <p:sp>
            <p:nvSpPr>
              <p:cNvPr id="2" name="椭圆 1"/>
              <p:cNvSpPr/>
              <p:nvPr/>
            </p:nvSpPr>
            <p:spPr>
              <a:xfrm>
                <a:off x="3609204" y="3734797"/>
                <a:ext cx="2624407" cy="2572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4744587" y="4130040"/>
                <a:ext cx="1261076" cy="1164070"/>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3770374" y="4082331"/>
                <a:ext cx="1148668" cy="1211781"/>
              </a:xfrm>
              <a:prstGeom prst="rect">
                <a:avLst/>
              </a:prstGeom>
              <a:noFill/>
              <a:ln w="9525">
                <a:noFill/>
                <a:miter lim="800000"/>
                <a:headEnd/>
                <a:tailEnd/>
              </a:ln>
            </p:spPr>
          </p:pic>
          <p:sp>
            <p:nvSpPr>
              <p:cNvPr id="11" name="文本框 10"/>
              <p:cNvSpPr txBox="1"/>
              <p:nvPr/>
            </p:nvSpPr>
            <p:spPr>
              <a:xfrm>
                <a:off x="4098668" y="5262666"/>
                <a:ext cx="1027756" cy="440408"/>
              </a:xfrm>
              <a:prstGeom prst="rect">
                <a:avLst/>
              </a:prstGeom>
              <a:noFill/>
            </p:spPr>
            <p:txBody>
              <a:bodyPr wrap="square" rtlCol="0">
                <a:spAutoFit/>
              </a:bodyPr>
              <a:lstStyle/>
              <a:p>
                <a:r>
                  <a:rPr lang="en-US" altLang="zh-CN" sz="2400" dirty="0">
                    <a:solidFill>
                      <a:schemeClr val="bg1"/>
                    </a:solidFill>
                  </a:rPr>
                  <a:t>44% </a:t>
                </a:r>
                <a:endParaRPr lang="zh-CN" altLang="en-US" sz="2400" dirty="0">
                  <a:solidFill>
                    <a:schemeClr val="bg1"/>
                  </a:solidFill>
                </a:endParaRPr>
              </a:p>
            </p:txBody>
          </p:sp>
        </p:grpSp>
        <p:sp>
          <p:nvSpPr>
            <p:cNvPr id="16" name="文本框 15"/>
            <p:cNvSpPr txBox="1"/>
            <p:nvPr/>
          </p:nvSpPr>
          <p:spPr>
            <a:xfrm>
              <a:off x="5205855" y="5262666"/>
              <a:ext cx="1027756" cy="440408"/>
            </a:xfrm>
            <a:prstGeom prst="rect">
              <a:avLst/>
            </a:prstGeom>
            <a:noFill/>
          </p:spPr>
          <p:txBody>
            <a:bodyPr wrap="square" rtlCol="0">
              <a:spAutoFit/>
            </a:bodyPr>
            <a:lstStyle/>
            <a:p>
              <a:r>
                <a:rPr lang="en-US" altLang="zh-CN" sz="2400" dirty="0">
                  <a:solidFill>
                    <a:schemeClr val="bg1"/>
                  </a:solidFill>
                </a:rPr>
                <a:t>56% </a:t>
              </a:r>
              <a:endParaRPr lang="zh-CN" altLang="en-US" sz="2400" dirty="0">
                <a:solidFill>
                  <a:schemeClr val="bg1"/>
                </a:solidFill>
              </a:endParaRPr>
            </a:p>
          </p:txBody>
        </p:sp>
      </p:grpSp>
      <p:graphicFrame>
        <p:nvGraphicFramePr>
          <p:cNvPr id="18" name="图表 17"/>
          <p:cNvGraphicFramePr/>
          <p:nvPr/>
        </p:nvGraphicFramePr>
        <p:xfrm>
          <a:off x="5407037" y="2777319"/>
          <a:ext cx="5377042" cy="3205776"/>
        </p:xfrm>
        <a:graphic>
          <a:graphicData uri="http://schemas.openxmlformats.org/drawingml/2006/chart">
            <c:chart xmlns:c="http://schemas.openxmlformats.org/drawingml/2006/chart" xmlns:r="http://schemas.openxmlformats.org/officeDocument/2006/relationships" r:id="rId1"/>
          </a:graphicData>
        </a:graphic>
      </p:graphicFrame>
      <p:sp>
        <p:nvSpPr>
          <p:cNvPr id="8" name="灯片编号占位符 7"/>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5" name="图片 14"/>
          <p:cNvPicPr>
            <a:picLocks noChangeAspect="1"/>
          </p:cNvPicPr>
          <p:nvPr/>
        </p:nvPicPr>
        <p:blipFill>
          <a:blip r:embed="rId4"/>
          <a:stretch>
            <a:fillRect/>
          </a:stretch>
        </p:blipFill>
        <p:spPr>
          <a:xfrm>
            <a:off x="10367319" y="62776"/>
            <a:ext cx="833521" cy="763300"/>
          </a:xfrm>
          <a:prstGeom prst="rect">
            <a:avLst/>
          </a:prstGeom>
        </p:spPr>
      </p:pic>
      <p:pic>
        <p:nvPicPr>
          <p:cNvPr id="17" name="图片 16"/>
          <p:cNvPicPr>
            <a:picLocks noChangeAspect="1"/>
          </p:cNvPicPr>
          <p:nvPr/>
        </p:nvPicPr>
        <p:blipFill>
          <a:blip r:embed="rId5"/>
          <a:stretch>
            <a:fillRect/>
          </a:stretch>
        </p:blipFill>
        <p:spPr>
          <a:xfrm>
            <a:off x="11200841" y="62776"/>
            <a:ext cx="890522" cy="76120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来深圳游客交通工具分析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60383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来深圳的游客使用</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交通工具中汽车</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63.7%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、飞机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、火车</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28.8%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；汽车仍是来深圳的主要交通工具，做好各大汽车站的乘车路线安排、乘车指引与服务仍然十分重要。</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2" name="图片 11"/>
          <p:cNvPicPr>
            <a:picLocks noChangeAspect="1"/>
          </p:cNvPicPr>
          <p:nvPr/>
        </p:nvPicPr>
        <p:blipFill>
          <a:blip r:embed="rId1"/>
          <a:stretch>
            <a:fillRect/>
          </a:stretch>
        </p:blipFill>
        <p:spPr>
          <a:xfrm>
            <a:off x="1326937" y="2904802"/>
            <a:ext cx="1013170" cy="668705"/>
          </a:xfrm>
          <a:prstGeom prst="rect">
            <a:avLst/>
          </a:prstGeom>
        </p:spPr>
      </p:pic>
      <p:pic>
        <p:nvPicPr>
          <p:cNvPr id="15" name="图片 14"/>
          <p:cNvPicPr>
            <a:picLocks noChangeAspect="1"/>
          </p:cNvPicPr>
          <p:nvPr/>
        </p:nvPicPr>
        <p:blipFill>
          <a:blip r:embed="rId2"/>
          <a:stretch>
            <a:fillRect/>
          </a:stretch>
        </p:blipFill>
        <p:spPr>
          <a:xfrm>
            <a:off x="1326937" y="4034886"/>
            <a:ext cx="1013169" cy="680235"/>
          </a:xfrm>
          <a:prstGeom prst="rect">
            <a:avLst/>
          </a:prstGeom>
        </p:spPr>
      </p:pic>
      <p:pic>
        <p:nvPicPr>
          <p:cNvPr id="17" name="图片 16"/>
          <p:cNvPicPr>
            <a:picLocks noChangeAspect="1"/>
          </p:cNvPicPr>
          <p:nvPr/>
        </p:nvPicPr>
        <p:blipFill>
          <a:blip r:embed="rId3"/>
          <a:stretch>
            <a:fillRect/>
          </a:stretch>
        </p:blipFill>
        <p:spPr>
          <a:xfrm>
            <a:off x="1326937" y="5184058"/>
            <a:ext cx="1013169" cy="680235"/>
          </a:xfrm>
          <a:prstGeom prst="rect">
            <a:avLst/>
          </a:prstGeom>
        </p:spPr>
      </p:pic>
      <p:sp>
        <p:nvSpPr>
          <p:cNvPr id="20" name="文本框 19"/>
          <p:cNvSpPr txBox="1"/>
          <p:nvPr/>
        </p:nvSpPr>
        <p:spPr>
          <a:xfrm>
            <a:off x="2576965" y="2958454"/>
            <a:ext cx="1918224" cy="400110"/>
          </a:xfrm>
          <a:prstGeom prst="rect">
            <a:avLst/>
          </a:prstGeom>
          <a:noFill/>
        </p:spPr>
        <p:txBody>
          <a:bodyPr wrap="square" rtlCol="0">
            <a:spAutoFit/>
          </a:bodyPr>
          <a:lstStyle/>
          <a:p>
            <a:r>
              <a:rPr lang="zh-CN" altLang="en-US" sz="2000" dirty="0" smtClean="0">
                <a:solidFill>
                  <a:schemeClr val="bg1"/>
                </a:solidFill>
              </a:rPr>
              <a:t>汽车</a:t>
            </a:r>
            <a:r>
              <a:rPr lang="en-US" altLang="zh-CN" sz="2000" dirty="0" smtClean="0">
                <a:solidFill>
                  <a:schemeClr val="bg1"/>
                </a:solidFill>
              </a:rPr>
              <a:t>63.7%</a:t>
            </a:r>
            <a:endParaRPr lang="zh-CN" altLang="en-US" sz="2000" dirty="0">
              <a:solidFill>
                <a:schemeClr val="bg1"/>
              </a:solidFill>
            </a:endParaRPr>
          </a:p>
        </p:txBody>
      </p:sp>
      <p:sp>
        <p:nvSpPr>
          <p:cNvPr id="21" name="文本框 20"/>
          <p:cNvSpPr txBox="1"/>
          <p:nvPr/>
        </p:nvSpPr>
        <p:spPr>
          <a:xfrm>
            <a:off x="2576965" y="4174948"/>
            <a:ext cx="1918224" cy="400110"/>
          </a:xfrm>
          <a:prstGeom prst="rect">
            <a:avLst/>
          </a:prstGeom>
          <a:noFill/>
        </p:spPr>
        <p:txBody>
          <a:bodyPr wrap="square" rtlCol="0">
            <a:spAutoFit/>
          </a:bodyPr>
          <a:lstStyle/>
          <a:p>
            <a:r>
              <a:rPr lang="zh-CN" altLang="en-US" sz="2000" dirty="0" smtClean="0">
                <a:solidFill>
                  <a:schemeClr val="bg1"/>
                </a:solidFill>
              </a:rPr>
              <a:t>飞机</a:t>
            </a:r>
            <a:r>
              <a:rPr lang="en-US" altLang="zh-CN" sz="2000" dirty="0" smtClean="0">
                <a:solidFill>
                  <a:schemeClr val="bg1"/>
                </a:solidFill>
              </a:rPr>
              <a:t>7.5%</a:t>
            </a:r>
            <a:endParaRPr lang="zh-CN" altLang="en-US" sz="2000" dirty="0">
              <a:solidFill>
                <a:schemeClr val="bg1"/>
              </a:solidFill>
            </a:endParaRPr>
          </a:p>
        </p:txBody>
      </p:sp>
      <p:sp>
        <p:nvSpPr>
          <p:cNvPr id="22" name="文本框 21"/>
          <p:cNvSpPr txBox="1"/>
          <p:nvPr/>
        </p:nvSpPr>
        <p:spPr>
          <a:xfrm>
            <a:off x="2576965" y="5324120"/>
            <a:ext cx="1918224" cy="400110"/>
          </a:xfrm>
          <a:prstGeom prst="rect">
            <a:avLst/>
          </a:prstGeom>
          <a:noFill/>
        </p:spPr>
        <p:txBody>
          <a:bodyPr wrap="square" rtlCol="0">
            <a:spAutoFit/>
          </a:bodyPr>
          <a:lstStyle/>
          <a:p>
            <a:r>
              <a:rPr lang="zh-CN" altLang="en-US" sz="2000" dirty="0" smtClean="0">
                <a:solidFill>
                  <a:schemeClr val="bg1"/>
                </a:solidFill>
              </a:rPr>
              <a:t>火车</a:t>
            </a:r>
            <a:r>
              <a:rPr lang="en-US" altLang="zh-CN" sz="2000" dirty="0" smtClean="0">
                <a:solidFill>
                  <a:schemeClr val="bg1"/>
                </a:solidFill>
              </a:rPr>
              <a:t>28.8%</a:t>
            </a:r>
            <a:endParaRPr lang="zh-CN" altLang="en-US" sz="2000" dirty="0">
              <a:solidFill>
                <a:schemeClr val="bg1"/>
              </a:solidFill>
            </a:endParaRPr>
          </a:p>
        </p:txBody>
      </p:sp>
      <p:sp>
        <p:nvSpPr>
          <p:cNvPr id="19" name="文本框 18"/>
          <p:cNvSpPr txBox="1"/>
          <p:nvPr/>
        </p:nvSpPr>
        <p:spPr>
          <a:xfrm>
            <a:off x="4103050" y="2979610"/>
            <a:ext cx="7332637" cy="400110"/>
          </a:xfrm>
          <a:prstGeom prst="rect">
            <a:avLst/>
          </a:prstGeom>
          <a:noFill/>
        </p:spPr>
        <p:txBody>
          <a:bodyPr wrap="square" rtlCol="0">
            <a:spAutoFit/>
          </a:bodyPr>
          <a:lstStyle/>
          <a:p>
            <a:r>
              <a:rPr lang="zh-CN" altLang="en-US" sz="2000" dirty="0">
                <a:solidFill>
                  <a:schemeClr val="bg1"/>
                </a:solidFill>
              </a:rPr>
              <a:t>其中：</a:t>
            </a:r>
            <a:r>
              <a:rPr lang="zh-CN" altLang="en-US" sz="2000" dirty="0" smtClean="0">
                <a:solidFill>
                  <a:schemeClr val="bg1"/>
                </a:solidFill>
              </a:rPr>
              <a:t>广东</a:t>
            </a:r>
            <a:r>
              <a:rPr lang="en-US" altLang="zh-CN" sz="2000" dirty="0" smtClean="0">
                <a:solidFill>
                  <a:schemeClr val="bg1"/>
                </a:solidFill>
              </a:rPr>
              <a:t>37.1%</a:t>
            </a:r>
            <a:r>
              <a:rPr lang="zh-CN" altLang="en-US" sz="2000" dirty="0" smtClean="0">
                <a:solidFill>
                  <a:schemeClr val="bg1"/>
                </a:solidFill>
              </a:rPr>
              <a:t>，上海</a:t>
            </a:r>
            <a:r>
              <a:rPr lang="en-US" altLang="zh-CN" sz="2000" dirty="0" smtClean="0">
                <a:solidFill>
                  <a:schemeClr val="bg1"/>
                </a:solidFill>
              </a:rPr>
              <a:t>10.0%</a:t>
            </a:r>
            <a:r>
              <a:rPr lang="zh-CN" altLang="en-US" sz="2000" dirty="0">
                <a:solidFill>
                  <a:schemeClr val="bg1"/>
                </a:solidFill>
              </a:rPr>
              <a:t>，湖南</a:t>
            </a:r>
            <a:r>
              <a:rPr lang="en-US" altLang="zh-CN" sz="2000" dirty="0">
                <a:solidFill>
                  <a:schemeClr val="bg1"/>
                </a:solidFill>
              </a:rPr>
              <a:t>8.3%</a:t>
            </a:r>
            <a:r>
              <a:rPr lang="zh-CN" altLang="en-US" sz="2000" dirty="0">
                <a:solidFill>
                  <a:schemeClr val="bg1"/>
                </a:solidFill>
              </a:rPr>
              <a:t>，其它各省共</a:t>
            </a:r>
            <a:r>
              <a:rPr lang="zh-CN" altLang="en-US" sz="2000" dirty="0" smtClean="0">
                <a:solidFill>
                  <a:schemeClr val="bg1"/>
                </a:solidFill>
              </a:rPr>
              <a:t>占</a:t>
            </a:r>
            <a:r>
              <a:rPr lang="en-US" altLang="zh-CN" sz="2000" dirty="0" smtClean="0">
                <a:solidFill>
                  <a:schemeClr val="bg1"/>
                </a:solidFill>
              </a:rPr>
              <a:t>44.7%</a:t>
            </a:r>
            <a:endParaRPr lang="zh-CN" altLang="en-US" sz="2000" dirty="0">
              <a:solidFill>
                <a:schemeClr val="bg1"/>
              </a:solidFill>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4" name="图片 13"/>
          <p:cNvPicPr>
            <a:picLocks noChangeAspect="1"/>
          </p:cNvPicPr>
          <p:nvPr/>
        </p:nvPicPr>
        <p:blipFill>
          <a:blip r:embed="rId4"/>
          <a:stretch>
            <a:fillRect/>
          </a:stretch>
        </p:blipFill>
        <p:spPr>
          <a:xfrm>
            <a:off x="10367319" y="62776"/>
            <a:ext cx="833521" cy="763300"/>
          </a:xfrm>
          <a:prstGeom prst="rect">
            <a:avLst/>
          </a:prstGeom>
        </p:spPr>
      </p:pic>
      <p:pic>
        <p:nvPicPr>
          <p:cNvPr id="16" name="图片 15"/>
          <p:cNvPicPr>
            <a:picLocks noChangeAspect="1"/>
          </p:cNvPicPr>
          <p:nvPr/>
        </p:nvPicPr>
        <p:blipFill>
          <a:blip r:embed="rId5"/>
          <a:stretch>
            <a:fillRect/>
          </a:stretch>
        </p:blipFill>
        <p:spPr>
          <a:xfrm>
            <a:off x="11200841" y="62776"/>
            <a:ext cx="890522" cy="761206"/>
          </a:xfrm>
          <a:prstGeom prst="rect">
            <a:avLst/>
          </a:prstGeom>
        </p:spPr>
      </p:pic>
      <p:sp>
        <p:nvSpPr>
          <p:cNvPr id="5" name="矩形 4"/>
          <p:cNvSpPr/>
          <p:nvPr/>
        </p:nvSpPr>
        <p:spPr>
          <a:xfrm>
            <a:off x="4103050" y="5349130"/>
            <a:ext cx="6401111" cy="646331"/>
          </a:xfrm>
          <a:prstGeom prst="rect">
            <a:avLst/>
          </a:prstGeom>
        </p:spPr>
        <p:txBody>
          <a:bodyPr wrap="none">
            <a:spAutoFit/>
          </a:bodyPr>
          <a:lstStyle/>
          <a:p>
            <a:r>
              <a:rPr lang="zh-CN" altLang="en-US" dirty="0">
                <a:solidFill>
                  <a:schemeClr val="bg1"/>
                </a:solidFill>
              </a:rPr>
              <a:t>其中：</a:t>
            </a:r>
            <a:r>
              <a:rPr lang="zh-CN" altLang="en-US" dirty="0" smtClean="0">
                <a:solidFill>
                  <a:schemeClr val="bg1"/>
                </a:solidFill>
              </a:rPr>
              <a:t>广东</a:t>
            </a:r>
            <a:r>
              <a:rPr lang="en-US" altLang="zh-CN" dirty="0" smtClean="0">
                <a:solidFill>
                  <a:schemeClr val="bg1"/>
                </a:solidFill>
              </a:rPr>
              <a:t>39.4%</a:t>
            </a:r>
            <a:r>
              <a:rPr lang="zh-CN" altLang="en-US" dirty="0">
                <a:solidFill>
                  <a:schemeClr val="bg1"/>
                </a:solidFill>
              </a:rPr>
              <a:t>，</a:t>
            </a:r>
            <a:r>
              <a:rPr lang="zh-CN" altLang="en-US" dirty="0" smtClean="0">
                <a:solidFill>
                  <a:schemeClr val="bg1"/>
                </a:solidFill>
              </a:rPr>
              <a:t>湖南</a:t>
            </a:r>
            <a:r>
              <a:rPr lang="en-US" altLang="zh-CN" dirty="0" smtClean="0">
                <a:solidFill>
                  <a:schemeClr val="bg1"/>
                </a:solidFill>
              </a:rPr>
              <a:t>9.6%</a:t>
            </a:r>
            <a:r>
              <a:rPr lang="zh-CN" altLang="en-US" dirty="0">
                <a:solidFill>
                  <a:schemeClr val="bg1"/>
                </a:solidFill>
              </a:rPr>
              <a:t>，</a:t>
            </a:r>
            <a:r>
              <a:rPr lang="zh-CN" altLang="en-US" dirty="0" smtClean="0">
                <a:solidFill>
                  <a:schemeClr val="bg1"/>
                </a:solidFill>
              </a:rPr>
              <a:t>湖北</a:t>
            </a:r>
            <a:r>
              <a:rPr lang="en-US" altLang="zh-CN" dirty="0" smtClean="0">
                <a:solidFill>
                  <a:schemeClr val="bg1"/>
                </a:solidFill>
              </a:rPr>
              <a:t>6.3%</a:t>
            </a:r>
            <a:r>
              <a:rPr lang="zh-CN" altLang="en-US" dirty="0">
                <a:solidFill>
                  <a:schemeClr val="bg1"/>
                </a:solidFill>
              </a:rPr>
              <a:t>，其它各省共占</a:t>
            </a:r>
            <a:r>
              <a:rPr lang="en-US" altLang="zh-CN" dirty="0" smtClean="0">
                <a:solidFill>
                  <a:schemeClr val="bg1"/>
                </a:solidFill>
              </a:rPr>
              <a:t>44.7%</a:t>
            </a:r>
            <a:endParaRPr lang="en-US" altLang="zh-CN" dirty="0">
              <a:solidFill>
                <a:schemeClr val="bg1"/>
              </a:solidFill>
            </a:endParaRPr>
          </a:p>
          <a:p>
            <a:endParaRPr lang="en-US" altLang="zh-CN" dirty="0">
              <a:solidFill>
                <a:schemeClr val="bg1"/>
              </a:solidFill>
            </a:endParaRPr>
          </a:p>
        </p:txBody>
      </p:sp>
      <p:sp>
        <p:nvSpPr>
          <p:cNvPr id="24" name="文本框 23"/>
          <p:cNvSpPr txBox="1"/>
          <p:nvPr/>
        </p:nvSpPr>
        <p:spPr>
          <a:xfrm>
            <a:off x="4103050" y="4153792"/>
            <a:ext cx="7332637" cy="400110"/>
          </a:xfrm>
          <a:prstGeom prst="rect">
            <a:avLst/>
          </a:prstGeom>
          <a:noFill/>
        </p:spPr>
        <p:txBody>
          <a:bodyPr wrap="square" rtlCol="0">
            <a:spAutoFit/>
          </a:bodyPr>
          <a:lstStyle/>
          <a:p>
            <a:r>
              <a:rPr lang="zh-CN" altLang="en-US" sz="2000" dirty="0">
                <a:solidFill>
                  <a:schemeClr val="bg1"/>
                </a:solidFill>
              </a:rPr>
              <a:t>其中：</a:t>
            </a:r>
            <a:r>
              <a:rPr lang="zh-CN" altLang="en-US" sz="2000" dirty="0" smtClean="0">
                <a:solidFill>
                  <a:schemeClr val="bg1"/>
                </a:solidFill>
              </a:rPr>
              <a:t>北京</a:t>
            </a:r>
            <a:r>
              <a:rPr lang="en-US" altLang="zh-CN" sz="2000" dirty="0" smtClean="0">
                <a:solidFill>
                  <a:schemeClr val="bg1"/>
                </a:solidFill>
              </a:rPr>
              <a:t>20.9%</a:t>
            </a:r>
            <a:r>
              <a:rPr lang="zh-CN" altLang="en-US" sz="2000" dirty="0">
                <a:solidFill>
                  <a:schemeClr val="bg1"/>
                </a:solidFill>
              </a:rPr>
              <a:t>，上海</a:t>
            </a:r>
            <a:r>
              <a:rPr lang="en-US" altLang="zh-CN" sz="2000" dirty="0">
                <a:solidFill>
                  <a:schemeClr val="bg1"/>
                </a:solidFill>
              </a:rPr>
              <a:t>11.8%</a:t>
            </a:r>
            <a:r>
              <a:rPr lang="zh-CN" altLang="en-US" sz="2000" dirty="0">
                <a:solidFill>
                  <a:schemeClr val="bg1"/>
                </a:solidFill>
              </a:rPr>
              <a:t>，广东</a:t>
            </a:r>
            <a:r>
              <a:rPr lang="en-US" altLang="zh-CN" sz="2000" dirty="0" smtClean="0">
                <a:solidFill>
                  <a:schemeClr val="bg1"/>
                </a:solidFill>
              </a:rPr>
              <a:t>11.0%</a:t>
            </a:r>
            <a:r>
              <a:rPr lang="zh-CN" altLang="en-US" sz="2000" dirty="0" smtClean="0">
                <a:solidFill>
                  <a:schemeClr val="bg1"/>
                </a:solidFill>
              </a:rPr>
              <a:t>，其它</a:t>
            </a:r>
            <a:r>
              <a:rPr lang="zh-CN" altLang="en-US" sz="2000" dirty="0">
                <a:solidFill>
                  <a:schemeClr val="bg1"/>
                </a:solidFill>
              </a:rPr>
              <a:t>各省共</a:t>
            </a:r>
            <a:r>
              <a:rPr lang="zh-CN" altLang="en-US" sz="2000" dirty="0" smtClean="0">
                <a:solidFill>
                  <a:schemeClr val="bg1"/>
                </a:solidFill>
              </a:rPr>
              <a:t>占</a:t>
            </a:r>
            <a:r>
              <a:rPr lang="en-US" altLang="zh-CN" sz="2000" dirty="0" smtClean="0">
                <a:solidFill>
                  <a:schemeClr val="bg1"/>
                </a:solidFill>
              </a:rPr>
              <a:t>56.3%</a:t>
            </a:r>
            <a:endParaRPr lang="zh-CN" altLang="en-US" sz="2000" dirty="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来深圳游客停留天数分析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289" y="1481709"/>
            <a:ext cx="3752542" cy="3108543"/>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来深圳的游客停留天数总体分布：停留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14.6</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10.5%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16.4%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20.4%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天以上</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23.2%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6" name="图表 5"/>
          <p:cNvGraphicFramePr/>
          <p:nvPr/>
        </p:nvGraphicFramePr>
        <p:xfrm>
          <a:off x="5054810" y="2008119"/>
          <a:ext cx="6401640" cy="3959881"/>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1.1</a:t>
            </a:r>
            <a:r>
              <a:rPr lang="zh-CN" altLang="en-US" sz="2800" dirty="0">
                <a:solidFill>
                  <a:schemeClr val="tx1"/>
                </a:solidFill>
                <a:latin typeface="黑体" panose="02010609060101010101" pitchFamily="49" charset="-122"/>
                <a:ea typeface="黑体" panose="02010609060101010101" pitchFamily="49" charset="-122"/>
              </a:rPr>
              <a:t>：来深圳一日游游客来源分析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607658" y="876615"/>
            <a:ext cx="11038444"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在深圳</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一日游游客共计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129.8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，来源前</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个省份分别是</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广东</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62.9%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湖南</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上海</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北京</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3.0%</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、湖北</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。一日游以省内游客为主，主要来自广州、东莞、惠州、佛山和珠海。</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3" name="图片 12"/>
          <p:cNvPicPr>
            <a:picLocks noChangeAspect="1"/>
          </p:cNvPicPr>
          <p:nvPr/>
        </p:nvPicPr>
        <p:blipFill>
          <a:blip r:embed="rId1"/>
          <a:stretch>
            <a:fillRect/>
          </a:stretch>
        </p:blipFill>
        <p:spPr>
          <a:xfrm>
            <a:off x="10367319" y="62776"/>
            <a:ext cx="833521" cy="763300"/>
          </a:xfrm>
          <a:prstGeom prst="rect">
            <a:avLst/>
          </a:prstGeom>
        </p:spPr>
      </p:pic>
      <p:pic>
        <p:nvPicPr>
          <p:cNvPr id="14" name="图片 13"/>
          <p:cNvPicPr>
            <a:picLocks noChangeAspect="1"/>
          </p:cNvPicPr>
          <p:nvPr/>
        </p:nvPicPr>
        <p:blipFill>
          <a:blip r:embed="rId2"/>
          <a:stretch>
            <a:fillRect/>
          </a:stretch>
        </p:blipFill>
        <p:spPr>
          <a:xfrm>
            <a:off x="11200841" y="62776"/>
            <a:ext cx="890522" cy="761206"/>
          </a:xfrm>
          <a:prstGeom prst="rect">
            <a:avLst/>
          </a:prstGeom>
        </p:spPr>
      </p:pic>
      <p:sp>
        <p:nvSpPr>
          <p:cNvPr id="9" name="矩形 8"/>
          <p:cNvSpPr/>
          <p:nvPr/>
        </p:nvSpPr>
        <p:spPr>
          <a:xfrm>
            <a:off x="4452673" y="2947427"/>
            <a:ext cx="1775791" cy="2862322"/>
          </a:xfrm>
          <a:prstGeom prst="rect">
            <a:avLst/>
          </a:prstGeom>
        </p:spPr>
        <p:txBody>
          <a:bodyPr wrap="square">
            <a:spAutoFit/>
          </a:bodyPr>
          <a:lstStyle/>
          <a:p>
            <a:r>
              <a:rPr lang="en-US" altLang="zh-CN" dirty="0" smtClean="0">
                <a:solidFill>
                  <a:schemeClr val="bg1"/>
                </a:solidFill>
              </a:rPr>
              <a:t>1.</a:t>
            </a:r>
            <a:r>
              <a:rPr lang="zh-CN" altLang="en-US" dirty="0" smtClean="0">
                <a:solidFill>
                  <a:schemeClr val="bg1"/>
                </a:solidFill>
              </a:rPr>
              <a:t>广东</a:t>
            </a:r>
            <a:r>
              <a:rPr lang="zh-CN" altLang="en-US" dirty="0">
                <a:solidFill>
                  <a:schemeClr val="bg1"/>
                </a:solidFill>
              </a:rPr>
              <a:t>	</a:t>
            </a:r>
            <a:r>
              <a:rPr lang="en-US" altLang="zh-CN" dirty="0">
                <a:solidFill>
                  <a:schemeClr val="bg1"/>
                </a:solidFill>
              </a:rPr>
              <a:t>62.9%</a:t>
            </a:r>
            <a:endParaRPr lang="en-US" altLang="zh-CN" dirty="0">
              <a:solidFill>
                <a:schemeClr val="bg1"/>
              </a:solidFill>
            </a:endParaRPr>
          </a:p>
          <a:p>
            <a:r>
              <a:rPr lang="en-US" altLang="zh-CN" dirty="0" smtClean="0">
                <a:solidFill>
                  <a:schemeClr val="bg1"/>
                </a:solidFill>
              </a:rPr>
              <a:t>2.</a:t>
            </a:r>
            <a:r>
              <a:rPr lang="zh-CN" altLang="en-US" dirty="0" smtClean="0">
                <a:solidFill>
                  <a:schemeClr val="bg1"/>
                </a:solidFill>
              </a:rPr>
              <a:t>湖南</a:t>
            </a:r>
            <a:r>
              <a:rPr lang="zh-CN" altLang="en-US" dirty="0">
                <a:solidFill>
                  <a:schemeClr val="bg1"/>
                </a:solidFill>
              </a:rPr>
              <a:t>	</a:t>
            </a:r>
            <a:r>
              <a:rPr lang="en-US" altLang="zh-CN" dirty="0">
                <a:solidFill>
                  <a:schemeClr val="bg1"/>
                </a:solidFill>
              </a:rPr>
              <a:t>4.8%</a:t>
            </a:r>
            <a:endParaRPr lang="en-US" altLang="zh-CN" dirty="0">
              <a:solidFill>
                <a:schemeClr val="bg1"/>
              </a:solidFill>
            </a:endParaRPr>
          </a:p>
          <a:p>
            <a:r>
              <a:rPr lang="en-US" altLang="zh-CN" dirty="0" smtClean="0">
                <a:solidFill>
                  <a:schemeClr val="bg1"/>
                </a:solidFill>
              </a:rPr>
              <a:t>3.</a:t>
            </a:r>
            <a:r>
              <a:rPr lang="zh-CN" altLang="en-US" dirty="0" smtClean="0">
                <a:solidFill>
                  <a:schemeClr val="bg1"/>
                </a:solidFill>
              </a:rPr>
              <a:t>上海</a:t>
            </a:r>
            <a:r>
              <a:rPr lang="zh-CN" altLang="en-US" dirty="0">
                <a:solidFill>
                  <a:schemeClr val="bg1"/>
                </a:solidFill>
              </a:rPr>
              <a:t>	</a:t>
            </a:r>
            <a:r>
              <a:rPr lang="en-US" altLang="zh-CN" dirty="0">
                <a:solidFill>
                  <a:schemeClr val="bg1"/>
                </a:solidFill>
              </a:rPr>
              <a:t>4.1%</a:t>
            </a:r>
            <a:endParaRPr lang="en-US" altLang="zh-CN" dirty="0">
              <a:solidFill>
                <a:schemeClr val="bg1"/>
              </a:solidFill>
            </a:endParaRPr>
          </a:p>
          <a:p>
            <a:r>
              <a:rPr lang="en-US" altLang="zh-CN" dirty="0" smtClean="0">
                <a:solidFill>
                  <a:schemeClr val="bg1"/>
                </a:solidFill>
              </a:rPr>
              <a:t>4.</a:t>
            </a:r>
            <a:r>
              <a:rPr lang="zh-CN" altLang="en-US" dirty="0" smtClean="0">
                <a:solidFill>
                  <a:schemeClr val="bg1"/>
                </a:solidFill>
              </a:rPr>
              <a:t>北京</a:t>
            </a:r>
            <a:r>
              <a:rPr lang="zh-CN" altLang="en-US" dirty="0">
                <a:solidFill>
                  <a:schemeClr val="bg1"/>
                </a:solidFill>
              </a:rPr>
              <a:t>	</a:t>
            </a:r>
            <a:r>
              <a:rPr lang="en-US" altLang="zh-CN" dirty="0">
                <a:solidFill>
                  <a:schemeClr val="bg1"/>
                </a:solidFill>
              </a:rPr>
              <a:t>3.0%</a:t>
            </a:r>
            <a:endParaRPr lang="en-US" altLang="zh-CN" dirty="0">
              <a:solidFill>
                <a:schemeClr val="bg1"/>
              </a:solidFill>
            </a:endParaRPr>
          </a:p>
          <a:p>
            <a:r>
              <a:rPr lang="en-US" altLang="zh-CN" dirty="0" smtClean="0">
                <a:solidFill>
                  <a:schemeClr val="bg1"/>
                </a:solidFill>
              </a:rPr>
              <a:t>5.</a:t>
            </a:r>
            <a:r>
              <a:rPr lang="zh-CN" altLang="en-US" dirty="0" smtClean="0">
                <a:solidFill>
                  <a:schemeClr val="bg1"/>
                </a:solidFill>
              </a:rPr>
              <a:t>湖北</a:t>
            </a:r>
            <a:r>
              <a:rPr lang="zh-CN" altLang="en-US" dirty="0">
                <a:solidFill>
                  <a:schemeClr val="bg1"/>
                </a:solidFill>
              </a:rPr>
              <a:t>	</a:t>
            </a:r>
            <a:r>
              <a:rPr lang="en-US" altLang="zh-CN" dirty="0">
                <a:solidFill>
                  <a:schemeClr val="bg1"/>
                </a:solidFill>
              </a:rPr>
              <a:t>2.8%</a:t>
            </a:r>
            <a:endParaRPr lang="en-US" altLang="zh-CN" dirty="0">
              <a:solidFill>
                <a:schemeClr val="bg1"/>
              </a:solidFill>
            </a:endParaRPr>
          </a:p>
          <a:p>
            <a:r>
              <a:rPr lang="en-US" altLang="zh-CN" dirty="0" smtClean="0">
                <a:solidFill>
                  <a:schemeClr val="bg1"/>
                </a:solidFill>
              </a:rPr>
              <a:t>6.</a:t>
            </a:r>
            <a:r>
              <a:rPr lang="zh-CN" altLang="en-US" dirty="0" smtClean="0">
                <a:solidFill>
                  <a:schemeClr val="bg1"/>
                </a:solidFill>
              </a:rPr>
              <a:t>河南</a:t>
            </a:r>
            <a:r>
              <a:rPr lang="zh-CN" altLang="en-US" dirty="0">
                <a:solidFill>
                  <a:schemeClr val="bg1"/>
                </a:solidFill>
              </a:rPr>
              <a:t>	</a:t>
            </a:r>
            <a:r>
              <a:rPr lang="en-US" altLang="zh-CN" dirty="0">
                <a:solidFill>
                  <a:schemeClr val="bg1"/>
                </a:solidFill>
              </a:rPr>
              <a:t>2.6%</a:t>
            </a:r>
            <a:endParaRPr lang="en-US" altLang="zh-CN" dirty="0">
              <a:solidFill>
                <a:schemeClr val="bg1"/>
              </a:solidFill>
            </a:endParaRPr>
          </a:p>
          <a:p>
            <a:r>
              <a:rPr lang="en-US" altLang="zh-CN" dirty="0" smtClean="0">
                <a:solidFill>
                  <a:schemeClr val="bg1"/>
                </a:solidFill>
              </a:rPr>
              <a:t>7.</a:t>
            </a:r>
            <a:r>
              <a:rPr lang="zh-CN" altLang="en-US" dirty="0" smtClean="0">
                <a:solidFill>
                  <a:schemeClr val="bg1"/>
                </a:solidFill>
              </a:rPr>
              <a:t>江苏</a:t>
            </a:r>
            <a:r>
              <a:rPr lang="zh-CN" altLang="en-US" dirty="0">
                <a:solidFill>
                  <a:schemeClr val="bg1"/>
                </a:solidFill>
              </a:rPr>
              <a:t>	</a:t>
            </a:r>
            <a:r>
              <a:rPr lang="en-US" altLang="zh-CN" dirty="0">
                <a:solidFill>
                  <a:schemeClr val="bg1"/>
                </a:solidFill>
              </a:rPr>
              <a:t>2.3%</a:t>
            </a:r>
            <a:endParaRPr lang="en-US" altLang="zh-CN" dirty="0">
              <a:solidFill>
                <a:schemeClr val="bg1"/>
              </a:solidFill>
            </a:endParaRPr>
          </a:p>
          <a:p>
            <a:r>
              <a:rPr lang="en-US" altLang="zh-CN" dirty="0" smtClean="0">
                <a:solidFill>
                  <a:schemeClr val="bg1"/>
                </a:solidFill>
              </a:rPr>
              <a:t>8.</a:t>
            </a:r>
            <a:r>
              <a:rPr lang="zh-CN" altLang="en-US" dirty="0" smtClean="0">
                <a:solidFill>
                  <a:schemeClr val="bg1"/>
                </a:solidFill>
              </a:rPr>
              <a:t>广西</a:t>
            </a:r>
            <a:r>
              <a:rPr lang="zh-CN" altLang="en-US" dirty="0">
                <a:solidFill>
                  <a:schemeClr val="bg1"/>
                </a:solidFill>
              </a:rPr>
              <a:t>	</a:t>
            </a:r>
            <a:r>
              <a:rPr lang="en-US" altLang="zh-CN" dirty="0">
                <a:solidFill>
                  <a:schemeClr val="bg1"/>
                </a:solidFill>
              </a:rPr>
              <a:t>1.8%</a:t>
            </a:r>
            <a:endParaRPr lang="en-US" altLang="zh-CN" dirty="0">
              <a:solidFill>
                <a:schemeClr val="bg1"/>
              </a:solidFill>
            </a:endParaRPr>
          </a:p>
          <a:p>
            <a:r>
              <a:rPr lang="en-US" altLang="zh-CN" dirty="0" smtClean="0">
                <a:solidFill>
                  <a:schemeClr val="bg1"/>
                </a:solidFill>
              </a:rPr>
              <a:t>9.</a:t>
            </a:r>
            <a:r>
              <a:rPr lang="zh-CN" altLang="en-US" dirty="0" smtClean="0">
                <a:solidFill>
                  <a:schemeClr val="bg1"/>
                </a:solidFill>
              </a:rPr>
              <a:t>福建</a:t>
            </a:r>
            <a:r>
              <a:rPr lang="zh-CN" altLang="en-US" dirty="0">
                <a:solidFill>
                  <a:schemeClr val="bg1"/>
                </a:solidFill>
              </a:rPr>
              <a:t>	</a:t>
            </a:r>
            <a:r>
              <a:rPr lang="en-US" altLang="zh-CN" dirty="0">
                <a:solidFill>
                  <a:schemeClr val="bg1"/>
                </a:solidFill>
              </a:rPr>
              <a:t>1.7%</a:t>
            </a:r>
            <a:endParaRPr lang="en-US" altLang="zh-CN" dirty="0">
              <a:solidFill>
                <a:schemeClr val="bg1"/>
              </a:solidFill>
            </a:endParaRPr>
          </a:p>
          <a:p>
            <a:r>
              <a:rPr lang="en-US" altLang="zh-CN" dirty="0" smtClean="0">
                <a:solidFill>
                  <a:schemeClr val="bg1"/>
                </a:solidFill>
              </a:rPr>
              <a:t>10.</a:t>
            </a:r>
            <a:r>
              <a:rPr lang="zh-CN" altLang="en-US" dirty="0" smtClean="0">
                <a:solidFill>
                  <a:schemeClr val="bg1"/>
                </a:solidFill>
              </a:rPr>
              <a:t>山东</a:t>
            </a:r>
            <a:r>
              <a:rPr lang="zh-CN" altLang="en-US" dirty="0">
                <a:solidFill>
                  <a:schemeClr val="bg1"/>
                </a:solidFill>
              </a:rPr>
              <a:t>	</a:t>
            </a:r>
            <a:r>
              <a:rPr lang="en-US" altLang="zh-CN" dirty="0">
                <a:solidFill>
                  <a:schemeClr val="bg1"/>
                </a:solidFill>
              </a:rPr>
              <a:t>1.3%</a:t>
            </a:r>
            <a:endParaRPr lang="en-US" altLang="zh-CN" dirty="0">
              <a:solidFill>
                <a:schemeClr val="bg1"/>
              </a:solidFill>
            </a:endParaRPr>
          </a:p>
        </p:txBody>
      </p:sp>
      <p:sp>
        <p:nvSpPr>
          <p:cNvPr id="11" name="矩形 10"/>
          <p:cNvSpPr/>
          <p:nvPr/>
        </p:nvSpPr>
        <p:spPr>
          <a:xfrm>
            <a:off x="10410810" y="2947427"/>
            <a:ext cx="1729974" cy="2862322"/>
          </a:xfrm>
          <a:prstGeom prst="rect">
            <a:avLst/>
          </a:prstGeom>
        </p:spPr>
        <p:txBody>
          <a:bodyPr wrap="square">
            <a:spAutoFit/>
          </a:bodyPr>
          <a:lstStyle/>
          <a:p>
            <a:r>
              <a:rPr lang="en-US" altLang="zh-CN" dirty="0" smtClean="0">
                <a:solidFill>
                  <a:schemeClr val="bg1"/>
                </a:solidFill>
              </a:rPr>
              <a:t>1.</a:t>
            </a:r>
            <a:r>
              <a:rPr lang="zh-CN" altLang="en-US" dirty="0" smtClean="0">
                <a:solidFill>
                  <a:schemeClr val="bg1"/>
                </a:solidFill>
              </a:rPr>
              <a:t>广州</a:t>
            </a:r>
            <a:r>
              <a:rPr lang="zh-CN" altLang="en-US" dirty="0">
                <a:solidFill>
                  <a:schemeClr val="bg1"/>
                </a:solidFill>
              </a:rPr>
              <a:t>	</a:t>
            </a:r>
            <a:r>
              <a:rPr lang="en-US" altLang="zh-CN" dirty="0">
                <a:solidFill>
                  <a:schemeClr val="bg1"/>
                </a:solidFill>
              </a:rPr>
              <a:t>37.7%</a:t>
            </a:r>
            <a:endParaRPr lang="en-US" altLang="zh-CN" dirty="0">
              <a:solidFill>
                <a:schemeClr val="bg1"/>
              </a:solidFill>
            </a:endParaRPr>
          </a:p>
          <a:p>
            <a:r>
              <a:rPr lang="en-US" altLang="zh-CN" dirty="0" smtClean="0">
                <a:solidFill>
                  <a:schemeClr val="bg1"/>
                </a:solidFill>
              </a:rPr>
              <a:t>2.</a:t>
            </a:r>
            <a:r>
              <a:rPr lang="zh-CN" altLang="en-US" dirty="0" smtClean="0">
                <a:solidFill>
                  <a:schemeClr val="bg1"/>
                </a:solidFill>
              </a:rPr>
              <a:t>东莞</a:t>
            </a:r>
            <a:r>
              <a:rPr lang="zh-CN" altLang="en-US" dirty="0">
                <a:solidFill>
                  <a:schemeClr val="bg1"/>
                </a:solidFill>
              </a:rPr>
              <a:t>	</a:t>
            </a:r>
            <a:r>
              <a:rPr lang="en-US" altLang="zh-CN" dirty="0">
                <a:solidFill>
                  <a:schemeClr val="bg1"/>
                </a:solidFill>
              </a:rPr>
              <a:t>30.4%</a:t>
            </a:r>
            <a:endParaRPr lang="en-US" altLang="zh-CN" dirty="0">
              <a:solidFill>
                <a:schemeClr val="bg1"/>
              </a:solidFill>
            </a:endParaRPr>
          </a:p>
          <a:p>
            <a:r>
              <a:rPr lang="en-US" altLang="zh-CN" dirty="0" smtClean="0">
                <a:solidFill>
                  <a:schemeClr val="bg1"/>
                </a:solidFill>
              </a:rPr>
              <a:t>3.</a:t>
            </a:r>
            <a:r>
              <a:rPr lang="zh-CN" altLang="en-US" dirty="0" smtClean="0">
                <a:solidFill>
                  <a:schemeClr val="bg1"/>
                </a:solidFill>
              </a:rPr>
              <a:t>惠州</a:t>
            </a:r>
            <a:r>
              <a:rPr lang="zh-CN" altLang="en-US" dirty="0">
                <a:solidFill>
                  <a:schemeClr val="bg1"/>
                </a:solidFill>
              </a:rPr>
              <a:t>	</a:t>
            </a:r>
            <a:r>
              <a:rPr lang="en-US" altLang="zh-CN" dirty="0">
                <a:solidFill>
                  <a:schemeClr val="bg1"/>
                </a:solidFill>
              </a:rPr>
              <a:t>8.7%</a:t>
            </a:r>
            <a:endParaRPr lang="en-US" altLang="zh-CN" dirty="0">
              <a:solidFill>
                <a:schemeClr val="bg1"/>
              </a:solidFill>
            </a:endParaRPr>
          </a:p>
          <a:p>
            <a:r>
              <a:rPr lang="en-US" altLang="zh-CN" dirty="0" smtClean="0">
                <a:solidFill>
                  <a:schemeClr val="bg1"/>
                </a:solidFill>
              </a:rPr>
              <a:t>4.</a:t>
            </a:r>
            <a:r>
              <a:rPr lang="zh-CN" altLang="en-US" dirty="0" smtClean="0">
                <a:solidFill>
                  <a:schemeClr val="bg1"/>
                </a:solidFill>
              </a:rPr>
              <a:t>佛山</a:t>
            </a:r>
            <a:r>
              <a:rPr lang="zh-CN" altLang="en-US" dirty="0">
                <a:solidFill>
                  <a:schemeClr val="bg1"/>
                </a:solidFill>
              </a:rPr>
              <a:t>	</a:t>
            </a:r>
            <a:r>
              <a:rPr lang="en-US" altLang="zh-CN" dirty="0">
                <a:solidFill>
                  <a:schemeClr val="bg1"/>
                </a:solidFill>
              </a:rPr>
              <a:t>5.3%</a:t>
            </a:r>
            <a:endParaRPr lang="en-US" altLang="zh-CN" dirty="0">
              <a:solidFill>
                <a:schemeClr val="bg1"/>
              </a:solidFill>
            </a:endParaRPr>
          </a:p>
          <a:p>
            <a:r>
              <a:rPr lang="en-US" altLang="zh-CN" dirty="0" smtClean="0">
                <a:solidFill>
                  <a:schemeClr val="bg1"/>
                </a:solidFill>
              </a:rPr>
              <a:t>5.</a:t>
            </a:r>
            <a:r>
              <a:rPr lang="zh-CN" altLang="en-US" dirty="0" smtClean="0">
                <a:solidFill>
                  <a:schemeClr val="bg1"/>
                </a:solidFill>
              </a:rPr>
              <a:t>珠海</a:t>
            </a:r>
            <a:r>
              <a:rPr lang="zh-CN" altLang="en-US" dirty="0">
                <a:solidFill>
                  <a:schemeClr val="bg1"/>
                </a:solidFill>
              </a:rPr>
              <a:t>	</a:t>
            </a:r>
            <a:r>
              <a:rPr lang="en-US" altLang="zh-CN" dirty="0">
                <a:solidFill>
                  <a:schemeClr val="bg1"/>
                </a:solidFill>
              </a:rPr>
              <a:t>3.2%</a:t>
            </a:r>
            <a:endParaRPr lang="en-US" altLang="zh-CN" dirty="0">
              <a:solidFill>
                <a:schemeClr val="bg1"/>
              </a:solidFill>
            </a:endParaRPr>
          </a:p>
          <a:p>
            <a:r>
              <a:rPr lang="en-US" altLang="zh-CN" dirty="0" smtClean="0">
                <a:solidFill>
                  <a:schemeClr val="bg1"/>
                </a:solidFill>
              </a:rPr>
              <a:t>6.</a:t>
            </a:r>
            <a:r>
              <a:rPr lang="zh-CN" altLang="en-US" dirty="0" smtClean="0">
                <a:solidFill>
                  <a:schemeClr val="bg1"/>
                </a:solidFill>
              </a:rPr>
              <a:t>中山</a:t>
            </a:r>
            <a:r>
              <a:rPr lang="zh-CN" altLang="en-US" dirty="0">
                <a:solidFill>
                  <a:schemeClr val="bg1"/>
                </a:solidFill>
              </a:rPr>
              <a:t>	</a:t>
            </a:r>
            <a:r>
              <a:rPr lang="en-US" altLang="zh-CN" dirty="0">
                <a:solidFill>
                  <a:schemeClr val="bg1"/>
                </a:solidFill>
              </a:rPr>
              <a:t>2.9%</a:t>
            </a:r>
            <a:endParaRPr lang="en-US" altLang="zh-CN" dirty="0">
              <a:solidFill>
                <a:schemeClr val="bg1"/>
              </a:solidFill>
            </a:endParaRPr>
          </a:p>
          <a:p>
            <a:r>
              <a:rPr lang="en-US" altLang="zh-CN" dirty="0" smtClean="0">
                <a:solidFill>
                  <a:schemeClr val="bg1"/>
                </a:solidFill>
              </a:rPr>
              <a:t>7.</a:t>
            </a:r>
            <a:r>
              <a:rPr lang="zh-CN" altLang="en-US" dirty="0" smtClean="0">
                <a:solidFill>
                  <a:schemeClr val="bg1"/>
                </a:solidFill>
              </a:rPr>
              <a:t>汕</a:t>
            </a:r>
            <a:r>
              <a:rPr lang="zh-CN" altLang="en-US" dirty="0">
                <a:solidFill>
                  <a:schemeClr val="bg1"/>
                </a:solidFill>
              </a:rPr>
              <a:t>尾	</a:t>
            </a:r>
            <a:r>
              <a:rPr lang="en-US" altLang="zh-CN" dirty="0">
                <a:solidFill>
                  <a:schemeClr val="bg1"/>
                </a:solidFill>
              </a:rPr>
              <a:t>1.6%</a:t>
            </a:r>
            <a:endParaRPr lang="en-US" altLang="zh-CN" dirty="0">
              <a:solidFill>
                <a:schemeClr val="bg1"/>
              </a:solidFill>
            </a:endParaRPr>
          </a:p>
          <a:p>
            <a:r>
              <a:rPr lang="en-US" altLang="zh-CN" dirty="0" smtClean="0">
                <a:solidFill>
                  <a:schemeClr val="bg1"/>
                </a:solidFill>
              </a:rPr>
              <a:t>8.</a:t>
            </a:r>
            <a:r>
              <a:rPr lang="zh-CN" altLang="en-US" dirty="0" smtClean="0">
                <a:solidFill>
                  <a:schemeClr val="bg1"/>
                </a:solidFill>
              </a:rPr>
              <a:t>汕头</a:t>
            </a:r>
            <a:r>
              <a:rPr lang="zh-CN" altLang="en-US" dirty="0">
                <a:solidFill>
                  <a:schemeClr val="bg1"/>
                </a:solidFill>
              </a:rPr>
              <a:t>	</a:t>
            </a:r>
            <a:r>
              <a:rPr lang="en-US" altLang="zh-CN" dirty="0">
                <a:solidFill>
                  <a:schemeClr val="bg1"/>
                </a:solidFill>
              </a:rPr>
              <a:t>1.5%</a:t>
            </a:r>
            <a:endParaRPr lang="en-US" altLang="zh-CN" dirty="0">
              <a:solidFill>
                <a:schemeClr val="bg1"/>
              </a:solidFill>
            </a:endParaRPr>
          </a:p>
          <a:p>
            <a:r>
              <a:rPr lang="en-US" altLang="zh-CN" dirty="0" smtClean="0">
                <a:solidFill>
                  <a:schemeClr val="bg1"/>
                </a:solidFill>
              </a:rPr>
              <a:t>9.</a:t>
            </a:r>
            <a:r>
              <a:rPr lang="zh-CN" altLang="en-US" dirty="0" smtClean="0">
                <a:solidFill>
                  <a:schemeClr val="bg1"/>
                </a:solidFill>
              </a:rPr>
              <a:t>江门</a:t>
            </a:r>
            <a:r>
              <a:rPr lang="zh-CN" altLang="en-US" dirty="0">
                <a:solidFill>
                  <a:schemeClr val="bg1"/>
                </a:solidFill>
              </a:rPr>
              <a:t>	</a:t>
            </a:r>
            <a:r>
              <a:rPr lang="en-US" altLang="zh-CN" dirty="0">
                <a:solidFill>
                  <a:schemeClr val="bg1"/>
                </a:solidFill>
              </a:rPr>
              <a:t>1.4%</a:t>
            </a:r>
            <a:endParaRPr lang="en-US" altLang="zh-CN" dirty="0">
              <a:solidFill>
                <a:schemeClr val="bg1"/>
              </a:solidFill>
            </a:endParaRPr>
          </a:p>
          <a:p>
            <a:r>
              <a:rPr lang="en-US" altLang="zh-CN" dirty="0" smtClean="0">
                <a:solidFill>
                  <a:schemeClr val="bg1"/>
                </a:solidFill>
              </a:rPr>
              <a:t>10.</a:t>
            </a:r>
            <a:r>
              <a:rPr lang="zh-CN" altLang="en-US" dirty="0" smtClean="0">
                <a:solidFill>
                  <a:schemeClr val="bg1"/>
                </a:solidFill>
              </a:rPr>
              <a:t>揭</a:t>
            </a:r>
            <a:r>
              <a:rPr lang="zh-CN" altLang="en-US" dirty="0">
                <a:solidFill>
                  <a:schemeClr val="bg1"/>
                </a:solidFill>
              </a:rPr>
              <a:t>阳	</a:t>
            </a:r>
            <a:r>
              <a:rPr lang="en-US" altLang="zh-CN" dirty="0">
                <a:solidFill>
                  <a:schemeClr val="bg1"/>
                </a:solidFill>
              </a:rPr>
              <a:t>1.3%</a:t>
            </a:r>
            <a:endParaRPr lang="en-US" altLang="zh-CN" dirty="0">
              <a:solidFill>
                <a:schemeClr val="bg1"/>
              </a:solidFill>
            </a:endParaRPr>
          </a:p>
        </p:txBody>
      </p:sp>
      <p:pic>
        <p:nvPicPr>
          <p:cNvPr id="7" name="图片 6"/>
          <p:cNvPicPr>
            <a:picLocks noChangeAspect="1"/>
          </p:cNvPicPr>
          <p:nvPr/>
        </p:nvPicPr>
        <p:blipFill>
          <a:blip r:embed="rId3"/>
          <a:stretch>
            <a:fillRect/>
          </a:stretch>
        </p:blipFill>
        <p:spPr>
          <a:xfrm>
            <a:off x="6220460" y="3087370"/>
            <a:ext cx="4146550" cy="2527935"/>
          </a:xfrm>
          <a:prstGeom prst="rect">
            <a:avLst/>
          </a:prstGeom>
        </p:spPr>
      </p:pic>
      <p:pic>
        <p:nvPicPr>
          <p:cNvPr id="8" name="图片 7"/>
          <p:cNvPicPr>
            <a:picLocks noChangeAspect="1"/>
          </p:cNvPicPr>
          <p:nvPr/>
        </p:nvPicPr>
        <p:blipFill>
          <a:blip r:embed="rId4"/>
          <a:stretch>
            <a:fillRect/>
          </a:stretch>
        </p:blipFill>
        <p:spPr>
          <a:xfrm>
            <a:off x="144145" y="3087370"/>
            <a:ext cx="4239895" cy="254190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6299</Words>
  <Application>WPS 演示</Application>
  <PresentationFormat>宽屏</PresentationFormat>
  <Paragraphs>631</Paragraphs>
  <Slides>39</Slides>
  <Notes>7</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39</vt:i4>
      </vt:variant>
    </vt:vector>
  </HeadingPairs>
  <TitlesOfParts>
    <vt:vector size="55" baseType="lpstr">
      <vt:lpstr>Arial</vt:lpstr>
      <vt:lpstr>宋体</vt:lpstr>
      <vt:lpstr>Wingdings</vt:lpstr>
      <vt:lpstr>Arial Black</vt:lpstr>
      <vt:lpstr>微软雅黑</vt:lpstr>
      <vt:lpstr>黑体</vt:lpstr>
      <vt:lpstr>Calibri</vt:lpstr>
      <vt:lpstr>Times New Roman</vt:lpstr>
      <vt:lpstr>楷体</vt:lpstr>
      <vt:lpstr>Verdana</vt:lpstr>
      <vt:lpstr>Arial Narrow</vt:lpstr>
      <vt:lpstr>等线</vt:lpstr>
      <vt:lpstr>Arial Unicode MS</vt:lpstr>
      <vt:lpstr>等线 Light</vt:lpstr>
      <vt:lpstr>华文琥珀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陈惠芳</dc:creator>
  <cp:lastModifiedBy>zhangkai</cp:lastModifiedBy>
  <cp:revision>990</cp:revision>
  <dcterms:created xsi:type="dcterms:W3CDTF">2018-01-08T01:43:00Z</dcterms:created>
  <dcterms:modified xsi:type="dcterms:W3CDTF">2018-06-07T14:43:49Z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